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0"/>
  </p:notesMasterIdLst>
  <p:sldIdLst>
    <p:sldId id="2139122383" r:id="rId5"/>
    <p:sldId id="2139122351" r:id="rId6"/>
    <p:sldId id="2139122352" r:id="rId7"/>
    <p:sldId id="2139122353" r:id="rId8"/>
    <p:sldId id="2139122354" r:id="rId9"/>
    <p:sldId id="2139122355" r:id="rId10"/>
    <p:sldId id="2139122356" r:id="rId11"/>
    <p:sldId id="2139122357" r:id="rId12"/>
    <p:sldId id="2139122358" r:id="rId13"/>
    <p:sldId id="2139122375" r:id="rId14"/>
    <p:sldId id="2139122362" r:id="rId15"/>
    <p:sldId id="2139122384" r:id="rId16"/>
    <p:sldId id="2139122386" r:id="rId17"/>
    <p:sldId id="2139122364" r:id="rId18"/>
    <p:sldId id="2139122365" r:id="rId19"/>
    <p:sldId id="2139122367" r:id="rId20"/>
    <p:sldId id="2139122387" r:id="rId21"/>
    <p:sldId id="2139122368" r:id="rId22"/>
    <p:sldId id="2139122369" r:id="rId23"/>
    <p:sldId id="2139122388" r:id="rId24"/>
    <p:sldId id="2139122382" r:id="rId25"/>
    <p:sldId id="2139122389" r:id="rId26"/>
    <p:sldId id="2139122390" r:id="rId27"/>
    <p:sldId id="2139122370" r:id="rId28"/>
    <p:sldId id="2139118603" r:id="rId29"/>
    <p:sldId id="2139122391" r:id="rId30"/>
    <p:sldId id="2139122392" r:id="rId31"/>
    <p:sldId id="2139122371" r:id="rId32"/>
    <p:sldId id="2139122393" r:id="rId33"/>
    <p:sldId id="2139122395" r:id="rId34"/>
    <p:sldId id="2139122372" r:id="rId35"/>
    <p:sldId id="2139122343" r:id="rId36"/>
    <p:sldId id="2139122342" r:id="rId37"/>
    <p:sldId id="2139122373" r:id="rId38"/>
    <p:sldId id="213912237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vez, Marianna Justine" initials="GMJ" lastIdx="16" clrIdx="0">
    <p:extLst>
      <p:ext uri="{19B8F6BF-5375-455C-9EA6-DF929625EA0E}">
        <p15:presenceInfo xmlns:p15="http://schemas.microsoft.com/office/powerpoint/2012/main" userId="S::mariannajustine.galvez@teradata.com::d6f22f69-8726-4cb1-80f0-494853926c8e" providerId="AD"/>
      </p:ext>
    </p:extLst>
  </p:cmAuthor>
  <p:cmAuthor id="2" name="Qureshi, Fawad A" initials="QFA" lastIdx="5" clrIdx="1">
    <p:extLst>
      <p:ext uri="{19B8F6BF-5375-455C-9EA6-DF929625EA0E}">
        <p15:presenceInfo xmlns:p15="http://schemas.microsoft.com/office/powerpoint/2012/main" userId="S::fawad.qureshi@teradata.com::e7c215b9-19bf-4213-99f8-88ce08a31173" providerId="AD"/>
      </p:ext>
    </p:extLst>
  </p:cmAuthor>
  <p:cmAuthor id="3" name="Crennan, Katy" initials="CK" lastIdx="2" clrIdx="2">
    <p:extLst>
      <p:ext uri="{19B8F6BF-5375-455C-9EA6-DF929625EA0E}">
        <p15:presenceInfo xmlns:p15="http://schemas.microsoft.com/office/powerpoint/2012/main" userId="S::katy.crennan@teradata.com::5b79bdad-5fbc-47a8-ae43-99ba553ac6c3" providerId="AD"/>
      </p:ext>
    </p:extLst>
  </p:cmAuthor>
  <p:cmAuthor id="4" name="Hilton, Stephen" initials="HS" lastIdx="8" clrIdx="3">
    <p:extLst>
      <p:ext uri="{19B8F6BF-5375-455C-9EA6-DF929625EA0E}">
        <p15:presenceInfo xmlns:p15="http://schemas.microsoft.com/office/powerpoint/2012/main" userId="S::stephen.hilton@teradata.com::31d271fa-ada9-4687-8905-2cbe8c7d29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717"/>
    <a:srgbClr val="394851"/>
    <a:srgbClr val="898C92"/>
    <a:srgbClr val="F3753F"/>
    <a:srgbClr val="F37440"/>
    <a:srgbClr val="00B2B2"/>
    <a:srgbClr val="16A3CC"/>
    <a:srgbClr val="737373"/>
    <a:srgbClr val="394951"/>
    <a:srgbClr val="FFC7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11"/>
    <p:restoredTop sz="94634"/>
  </p:normalViewPr>
  <p:slideViewPr>
    <p:cSldViewPr snapToGrid="0">
      <p:cViewPr varScale="1">
        <p:scale>
          <a:sx n="109" d="100"/>
          <a:sy n="109" d="100"/>
        </p:scale>
        <p:origin x="192" y="768"/>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103FDF-5845-2441-8890-D723FF5A85D0}" type="datetimeFigureOut">
              <a:rPr lang="en-US" smtClean="0"/>
              <a:t>3/4/21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CFA53-E6C0-FD4E-82A8-4284543D7962}" type="slidenum">
              <a:rPr lang="en-US" smtClean="0"/>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loud.google.com/bigquery/quota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loud.google.com/solutions/bigquery-data-warehouse#dataset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a:t>
            </a:fld>
            <a:endParaRPr lang="en-US"/>
          </a:p>
        </p:txBody>
      </p:sp>
    </p:spTree>
    <p:extLst>
      <p:ext uri="{BB962C8B-B14F-4D97-AF65-F5344CB8AC3E}">
        <p14:creationId xmlns:p14="http://schemas.microsoft.com/office/powerpoint/2010/main" val="299579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a:t>
            </a:r>
            <a:r>
              <a:rPr lang="en-US" dirty="0" err="1"/>
              <a:t>bq</a:t>
            </a:r>
            <a:r>
              <a:rPr lang="en-US" dirty="0"/>
              <a:t>--</a:t>
            </a:r>
            <a:r>
              <a:rPr lang="en-US" dirty="0" err="1"/>
              <a:t>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23</a:t>
            </a:fld>
            <a:endParaRPr lang="en-US"/>
          </a:p>
        </p:txBody>
      </p:sp>
    </p:spTree>
    <p:extLst>
      <p:ext uri="{BB962C8B-B14F-4D97-AF65-F5344CB8AC3E}">
        <p14:creationId xmlns:p14="http://schemas.microsoft.com/office/powerpoint/2010/main" val="2797974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hlinkClick r:id="rId3"/>
              </a:rPr>
              <a:t>https://cloud.google.com/bigquery/quotas</a:t>
            </a:r>
            <a:endParaRPr lang="en-US" sz="1800"/>
          </a:p>
          <a:p>
            <a:r>
              <a:rPr lang="en-US" sz="1800"/>
              <a:t>Customers can request to get some of the limits changed but they will always be finite.</a:t>
            </a:r>
          </a:p>
          <a:p>
            <a:pPr lvl="1"/>
            <a:r>
              <a:rPr lang="en-US" sz="1600"/>
              <a:t>Change to the limits results in extra cost which is not advertised publicly. </a:t>
            </a:r>
          </a:p>
          <a:p>
            <a:r>
              <a:rPr lang="en-US" sz="1800"/>
              <a:t>Google may increase the daily limits but they will never be eliminated because of the Serverless design</a:t>
            </a:r>
          </a:p>
          <a:p>
            <a:endParaRPr lang="en-US" sz="1800"/>
          </a:p>
        </p:txBody>
      </p:sp>
      <p:sp>
        <p:nvSpPr>
          <p:cNvPr id="4" name="Slide Number Placeholder 3"/>
          <p:cNvSpPr>
            <a:spLocks noGrp="1"/>
          </p:cNvSpPr>
          <p:nvPr>
            <p:ph type="sldNum" sz="quarter" idx="5"/>
          </p:nvPr>
        </p:nvSpPr>
        <p:spPr/>
        <p:txBody>
          <a:bodyPr/>
          <a:lstStyle/>
          <a:p>
            <a:fld id="{FFDCFA53-E6C0-FD4E-82A8-4284543D7962}" type="slidenum">
              <a:rPr lang="en-US" smtClean="0"/>
              <a:t>25</a:t>
            </a:fld>
            <a:endParaRPr lang="en-US"/>
          </a:p>
        </p:txBody>
      </p:sp>
    </p:spTree>
    <p:extLst>
      <p:ext uri="{BB962C8B-B14F-4D97-AF65-F5344CB8AC3E}">
        <p14:creationId xmlns:p14="http://schemas.microsoft.com/office/powerpoint/2010/main" val="2918048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78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405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51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652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32</a:t>
            </a:fld>
            <a:endParaRPr lang="en-US"/>
          </a:p>
        </p:txBody>
      </p:sp>
    </p:spTree>
    <p:extLst>
      <p:ext uri="{BB962C8B-B14F-4D97-AF65-F5344CB8AC3E}">
        <p14:creationId xmlns:p14="http://schemas.microsoft.com/office/powerpoint/2010/main" val="110255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33</a:t>
            </a:fld>
            <a:endParaRPr lang="en-US"/>
          </a:p>
        </p:txBody>
      </p:sp>
    </p:spTree>
    <p:extLst>
      <p:ext uri="{BB962C8B-B14F-4D97-AF65-F5344CB8AC3E}">
        <p14:creationId xmlns:p14="http://schemas.microsoft.com/office/powerpoint/2010/main" val="1227459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34</a:t>
            </a:fld>
            <a:endParaRPr lang="en-US"/>
          </a:p>
        </p:txBody>
      </p:sp>
    </p:spTree>
    <p:extLst>
      <p:ext uri="{BB962C8B-B14F-4D97-AF65-F5344CB8AC3E}">
        <p14:creationId xmlns:p14="http://schemas.microsoft.com/office/powerpoint/2010/main" val="354326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7</a:t>
            </a:fld>
            <a:endParaRPr lang="en-US"/>
          </a:p>
        </p:txBody>
      </p:sp>
    </p:spTree>
    <p:extLst>
      <p:ext uri="{BB962C8B-B14F-4D97-AF65-F5344CB8AC3E}">
        <p14:creationId xmlns:p14="http://schemas.microsoft.com/office/powerpoint/2010/main" val="1506741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https://cloud.google.com/solutions/bigquery-data-warehouse#datasets</a:t>
            </a:r>
            <a:endParaRPr lang="en-US"/>
          </a:p>
          <a:p>
            <a:endParaRPr lang="en-US"/>
          </a:p>
          <a:p>
            <a:r>
              <a:rPr lang="en-US"/>
              <a:t>Datasets – BigQuery organizes data tables into units called datasets. </a:t>
            </a:r>
            <a:r>
              <a:rPr lang="en-US">
                <a:highlight>
                  <a:srgbClr val="FFFF00"/>
                </a:highlight>
              </a:rPr>
              <a:t>These datasets are scoped to your Google Cloud project. </a:t>
            </a:r>
            <a:r>
              <a:rPr lang="en-US"/>
              <a:t>When you reference a table from the command line, in SQL queries, or in code, you refer to it by using the following construct:</a:t>
            </a:r>
          </a:p>
          <a:p>
            <a:endParaRPr lang="en-US"/>
          </a:p>
          <a:p>
            <a:r>
              <a:rPr lang="en-US"/>
              <a:t>project.dataset.table</a:t>
            </a:r>
          </a:p>
          <a:p>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8</a:t>
            </a:fld>
            <a:endParaRPr lang="en-US"/>
          </a:p>
        </p:txBody>
      </p:sp>
    </p:spTree>
    <p:extLst>
      <p:ext uri="{BB962C8B-B14F-4D97-AF65-F5344CB8AC3E}">
        <p14:creationId xmlns:p14="http://schemas.microsoft.com/office/powerpoint/2010/main" val="38934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9</a:t>
            </a:fld>
            <a:endParaRPr lang="en-US"/>
          </a:p>
        </p:txBody>
      </p:sp>
    </p:spTree>
    <p:extLst>
      <p:ext uri="{BB962C8B-B14F-4D97-AF65-F5344CB8AC3E}">
        <p14:creationId xmlns:p14="http://schemas.microsoft.com/office/powerpoint/2010/main" val="157473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10</a:t>
            </a:fld>
            <a:endParaRPr lang="en-US"/>
          </a:p>
        </p:txBody>
      </p:sp>
    </p:spTree>
    <p:extLst>
      <p:ext uri="{BB962C8B-B14F-4D97-AF65-F5344CB8AC3E}">
        <p14:creationId xmlns:p14="http://schemas.microsoft.com/office/powerpoint/2010/main" val="759116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REPLACE02</a:t>
            </a:r>
          </a:p>
        </p:txBody>
      </p:sp>
      <p:sp>
        <p:nvSpPr>
          <p:cNvPr id="4" name="Slide Number Placeholder 3"/>
          <p:cNvSpPr>
            <a:spLocks noGrp="1"/>
          </p:cNvSpPr>
          <p:nvPr>
            <p:ph type="sldNum" sz="quarter" idx="5"/>
          </p:nvPr>
        </p:nvSpPr>
        <p:spPr/>
        <p:txBody>
          <a:bodyPr/>
          <a:lstStyle/>
          <a:p>
            <a:fld id="{FFDCFA53-E6C0-FD4E-82A8-4284543D7962}" type="slidenum">
              <a:rPr lang="en-US" smtClean="0"/>
              <a:t>13</a:t>
            </a:fld>
            <a:endParaRPr lang="en-US"/>
          </a:p>
        </p:txBody>
      </p:sp>
    </p:spTree>
    <p:extLst>
      <p:ext uri="{BB962C8B-B14F-4D97-AF65-F5344CB8AC3E}">
        <p14:creationId xmlns:p14="http://schemas.microsoft.com/office/powerpoint/2010/main" val="42485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https://www.hostdime.com/blog/data-egress-fees-cloud/</a:t>
            </a:r>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16</a:t>
            </a:fld>
            <a:endParaRPr lang="en-US"/>
          </a:p>
        </p:txBody>
      </p:sp>
    </p:spTree>
    <p:extLst>
      <p:ext uri="{BB962C8B-B14F-4D97-AF65-F5344CB8AC3E}">
        <p14:creationId xmlns:p14="http://schemas.microsoft.com/office/powerpoint/2010/main" val="1906400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REPLACE07</a:t>
            </a:r>
          </a:p>
        </p:txBody>
      </p:sp>
      <p:sp>
        <p:nvSpPr>
          <p:cNvPr id="4" name="Slide Number Placeholder 3"/>
          <p:cNvSpPr>
            <a:spLocks noGrp="1"/>
          </p:cNvSpPr>
          <p:nvPr>
            <p:ph type="sldNum" sz="quarter" idx="5"/>
          </p:nvPr>
        </p:nvSpPr>
        <p:spPr/>
        <p:txBody>
          <a:bodyPr/>
          <a:lstStyle/>
          <a:p>
            <a:fld id="{FFDCFA53-E6C0-FD4E-82A8-4284543D7962}" type="slidenum">
              <a:rPr lang="en-US" smtClean="0"/>
              <a:t>22</a:t>
            </a:fld>
            <a:endParaRPr lang="en-US"/>
          </a:p>
        </p:txBody>
      </p:sp>
    </p:spTree>
    <p:extLst>
      <p:ext uri="{BB962C8B-B14F-4D97-AF65-F5344CB8AC3E}">
        <p14:creationId xmlns:p14="http://schemas.microsoft.com/office/powerpoint/2010/main" val="1460666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171" t="4454" r="2456" b="1174"/>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77887D87-93FF-6C48-B435-63A719D6423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00942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5207B0DB-7331-6D4D-ACE0-F241487D8AC7}"/>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89E3393A-6227-0046-A5D9-9EF38298D42C}"/>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AE98F282-0E9E-3A4A-8599-D62B54FDD51A}"/>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48AA18D8-B8D0-AF45-B704-0F47D36E78F6}"/>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21379709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
        <p:nvSpPr>
          <p:cNvPr id="4" name="Footer Placeholder 3">
            <a:extLst>
              <a:ext uri="{FF2B5EF4-FFF2-40B4-BE49-F238E27FC236}">
                <a16:creationId xmlns:a16="http://schemas.microsoft.com/office/drawing/2014/main" id="{D284C3B1-26A4-104A-A466-A729165954AD}"/>
              </a:ext>
            </a:extLst>
          </p:cNvPr>
          <p:cNvSpPr>
            <a:spLocks noGrp="1"/>
          </p:cNvSpPr>
          <p:nvPr>
            <p:ph type="ftr" sz="quarter" idx="23"/>
          </p:nvPr>
        </p:nvSpPr>
        <p:spPr/>
        <p:txBody>
          <a:bodyPr/>
          <a:lstStyle/>
          <a:p>
            <a:endParaRPr lang="en-US"/>
          </a:p>
        </p:txBody>
      </p:sp>
    </p:spTree>
    <p:extLst>
      <p:ext uri="{BB962C8B-B14F-4D97-AF65-F5344CB8AC3E}">
        <p14:creationId xmlns:p14="http://schemas.microsoft.com/office/powerpoint/2010/main" val="2917534174"/>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99FC1D9-EC63-3E4D-8947-597DA7095C24}"/>
              </a:ext>
            </a:extLst>
          </p:cNvPr>
          <p:cNvSpPr>
            <a:spLocks noGrp="1"/>
          </p:cNvSpPr>
          <p:nvPr>
            <p:ph type="ftr" sz="quarter" idx="30"/>
          </p:nvPr>
        </p:nvSpPr>
        <p:spPr/>
        <p:txBody>
          <a:bodyPr/>
          <a:lstStyle/>
          <a:p>
            <a:endParaRPr lang="en-US"/>
          </a:p>
        </p:txBody>
      </p:sp>
    </p:spTree>
    <p:extLst>
      <p:ext uri="{BB962C8B-B14F-4D97-AF65-F5344CB8AC3E}">
        <p14:creationId xmlns:p14="http://schemas.microsoft.com/office/powerpoint/2010/main" val="2130055700"/>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286FF8B3-A7F5-5F4E-80DB-8F396D61D839}"/>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411320724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
        <p:nvSpPr>
          <p:cNvPr id="2" name="Footer Placeholder 1">
            <a:extLst>
              <a:ext uri="{FF2B5EF4-FFF2-40B4-BE49-F238E27FC236}">
                <a16:creationId xmlns:a16="http://schemas.microsoft.com/office/drawing/2014/main" id="{B1A36DEF-F7D3-3B40-91C8-90D615B187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152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808" t="4868" r="3139"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26" name="Picture 25">
            <a:extLst>
              <a:ext uri="{FF2B5EF4-FFF2-40B4-BE49-F238E27FC236}">
                <a16:creationId xmlns:a16="http://schemas.microsoft.com/office/drawing/2014/main" id="{0FD8677F-F677-AB42-87E0-E8326215AD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5838"/>
            <a:ext cx="2554284" cy="484991"/>
          </a:xfrm>
          <a:prstGeom prst="rect">
            <a:avLst/>
          </a:prstGeom>
        </p:spPr>
      </p:pic>
    </p:spTree>
    <p:extLst>
      <p:ext uri="{BB962C8B-B14F-4D97-AF65-F5344CB8AC3E}">
        <p14:creationId xmlns:p14="http://schemas.microsoft.com/office/powerpoint/2010/main" val="4023011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2" name="Footer Placeholder 1">
            <a:extLst>
              <a:ext uri="{FF2B5EF4-FFF2-40B4-BE49-F238E27FC236}">
                <a16:creationId xmlns:a16="http://schemas.microsoft.com/office/drawing/2014/main" id="{6989C282-2C24-084F-A5A7-54217C390E8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30764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 name="Footer Placeholder 1">
            <a:extLst>
              <a:ext uri="{FF2B5EF4-FFF2-40B4-BE49-F238E27FC236}">
                <a16:creationId xmlns:a16="http://schemas.microsoft.com/office/drawing/2014/main" id="{99CD12B8-FD3F-B448-B232-48C3CAFD631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46659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4DBAA02-8069-104E-B70F-EAD72CEE6F4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1303715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888D3262-E4FB-7543-AEB5-EE0665328C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7" name="Rectangle 16">
            <a:extLst>
              <a:ext uri="{FF2B5EF4-FFF2-40B4-BE49-F238E27FC236}">
                <a16:creationId xmlns:a16="http://schemas.microsoft.com/office/drawing/2014/main" id="{3107886B-E860-3A4D-A529-B22821797ADD}"/>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74D72E30-FB19-2B43-8FA0-184D15806734}"/>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953AB-6A9A-8A46-A733-BB4FDD77D7AA}"/>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838142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B3881F2C-EC0C-0248-83B2-ACCD54E5A3C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949337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3" name="Footer Placeholder 2">
            <a:extLst>
              <a:ext uri="{FF2B5EF4-FFF2-40B4-BE49-F238E27FC236}">
                <a16:creationId xmlns:a16="http://schemas.microsoft.com/office/drawing/2014/main" id="{A5613343-D917-3F4A-9C4F-0F82583C6824}"/>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3786585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3" name="Footer Placeholder 2">
            <a:extLst>
              <a:ext uri="{FF2B5EF4-FFF2-40B4-BE49-F238E27FC236}">
                <a16:creationId xmlns:a16="http://schemas.microsoft.com/office/drawing/2014/main" id="{7CCB00AB-F947-E64F-BAF7-9D066DE5D061}"/>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308851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3" name="Footer Placeholder 2">
            <a:extLst>
              <a:ext uri="{FF2B5EF4-FFF2-40B4-BE49-F238E27FC236}">
                <a16:creationId xmlns:a16="http://schemas.microsoft.com/office/drawing/2014/main" id="{F29C8149-866B-4F4C-9BD8-269AD94B67DD}"/>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343527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3" name="Footer Placeholder 2">
            <a:extLst>
              <a:ext uri="{FF2B5EF4-FFF2-40B4-BE49-F238E27FC236}">
                <a16:creationId xmlns:a16="http://schemas.microsoft.com/office/drawing/2014/main" id="{18119E8B-F31F-534C-9934-CAE14DE3DE67}"/>
              </a:ext>
            </a:extLst>
          </p:cNvPr>
          <p:cNvSpPr>
            <a:spLocks noGrp="1"/>
          </p:cNvSpPr>
          <p:nvPr>
            <p:ph type="ftr" sz="quarter" idx="24"/>
          </p:nvPr>
        </p:nvSpPr>
        <p:spPr/>
        <p:txBody>
          <a:bodyPr/>
          <a:lstStyle/>
          <a:p>
            <a:endParaRPr lang="en-US"/>
          </a:p>
        </p:txBody>
      </p:sp>
    </p:spTree>
    <p:extLst>
      <p:ext uri="{BB962C8B-B14F-4D97-AF65-F5344CB8AC3E}">
        <p14:creationId xmlns:p14="http://schemas.microsoft.com/office/powerpoint/2010/main" val="408528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D222224-6E10-2948-92EC-47FCC1FFDE82}"/>
              </a:ext>
            </a:extLst>
          </p:cNvPr>
          <p:cNvSpPr>
            <a:spLocks noGrp="1"/>
          </p:cNvSpPr>
          <p:nvPr>
            <p:ph type="ftr" sz="quarter" idx="18"/>
          </p:nvPr>
        </p:nvSpPr>
        <p:spPr/>
        <p:txBody>
          <a:bodyPr/>
          <a:lstStyle/>
          <a:p>
            <a:endParaRPr lang="en-US"/>
          </a:p>
        </p:txBody>
      </p:sp>
      <p:sp>
        <p:nvSpPr>
          <p:cNvPr id="3" name="TextBox 2">
            <a:extLst>
              <a:ext uri="{FF2B5EF4-FFF2-40B4-BE49-F238E27FC236}">
                <a16:creationId xmlns:a16="http://schemas.microsoft.com/office/drawing/2014/main" id="{56671BE8-82C3-634D-870D-EB797CFB5069}"/>
              </a:ext>
            </a:extLst>
          </p:cNvPr>
          <p:cNvSpPr txBox="1"/>
          <p:nvPr userDrawn="1"/>
        </p:nvSpPr>
        <p:spPr>
          <a:xfrm>
            <a:off x="1408517" y="6554147"/>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3844081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 name="Footer Placeholder 2">
            <a:extLst>
              <a:ext uri="{FF2B5EF4-FFF2-40B4-BE49-F238E27FC236}">
                <a16:creationId xmlns:a16="http://schemas.microsoft.com/office/drawing/2014/main" id="{B50910FA-CDA0-2E4C-AF8A-AB9FDB1C906E}"/>
              </a:ext>
            </a:extLst>
          </p:cNvPr>
          <p:cNvSpPr>
            <a:spLocks noGrp="1"/>
          </p:cNvSpPr>
          <p:nvPr>
            <p:ph type="ftr" sz="quarter" idx="26"/>
          </p:nvPr>
        </p:nvSpPr>
        <p:spPr/>
        <p:txBody>
          <a:bodyPr/>
          <a:lstStyle/>
          <a:p>
            <a:endParaRPr lang="en-US"/>
          </a:p>
        </p:txBody>
      </p:sp>
    </p:spTree>
    <p:extLst>
      <p:ext uri="{BB962C8B-B14F-4D97-AF65-F5344CB8AC3E}">
        <p14:creationId xmlns:p14="http://schemas.microsoft.com/office/powerpoint/2010/main" val="3091275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©2021 Teradata</a:t>
            </a:r>
            <a:endParaRPr lang="en-US" sz="1000" b="1">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4958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2" name="Footer Placeholder 1">
            <a:extLst>
              <a:ext uri="{FF2B5EF4-FFF2-40B4-BE49-F238E27FC236}">
                <a16:creationId xmlns:a16="http://schemas.microsoft.com/office/drawing/2014/main" id="{4D8ED71F-2CE0-5542-8984-084D92FF7FA4}"/>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79372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801234549"/>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8E33C55D-5871-454C-8932-8253F61351A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419531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C9322244-DDDE-D349-A616-ED76B22A22CF}"/>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89199856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9920123E-6ACA-4B4A-BF5C-7087DDDC0DB5}"/>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94820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C3D1E5-B6C8-2646-AE5B-5925B47D37B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8745640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pic>
        <p:nvPicPr>
          <p:cNvPr id="6" name="Picture 5">
            <a:extLst>
              <a:ext uri="{FF2B5EF4-FFF2-40B4-BE49-F238E27FC236}">
                <a16:creationId xmlns:a16="http://schemas.microsoft.com/office/drawing/2014/main" id="{8624ABD9-A1BC-F54C-83F3-D55EF0575089}"/>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4" name="TextBox 3">
            <a:extLst>
              <a:ext uri="{FF2B5EF4-FFF2-40B4-BE49-F238E27FC236}">
                <a16:creationId xmlns:a16="http://schemas.microsoft.com/office/drawing/2014/main" id="{DE585194-ACFF-0740-9EA1-4D78E856A8D7}"/>
              </a:ext>
            </a:extLst>
          </p:cNvPr>
          <p:cNvSpPr txBox="1"/>
          <p:nvPr userDrawn="1"/>
        </p:nvSpPr>
        <p:spPr>
          <a:xfrm>
            <a:off x="915931" y="6403038"/>
            <a:ext cx="1751069" cy="26161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lumMod val="65000"/>
                  </a:schemeClr>
                </a:solidFill>
              </a:rPr>
              <a:t>©2021 Teradata</a:t>
            </a:r>
          </a:p>
        </p:txBody>
      </p:sp>
      <p:sp>
        <p:nvSpPr>
          <p:cNvPr id="5" name="Footer Placeholder 4">
            <a:extLst>
              <a:ext uri="{FF2B5EF4-FFF2-40B4-BE49-F238E27FC236}">
                <a16:creationId xmlns:a16="http://schemas.microsoft.com/office/drawing/2014/main" id="{A3C9A4E3-C2D3-1342-95A5-29DD60A51D3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endParaRPr lang="en-US"/>
          </a:p>
        </p:txBody>
      </p:sp>
    </p:spTree>
    <p:extLst>
      <p:ext uri="{BB962C8B-B14F-4D97-AF65-F5344CB8AC3E}">
        <p14:creationId xmlns:p14="http://schemas.microsoft.com/office/powerpoint/2010/main" val="329960031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4" r:id="rId6"/>
    <p:sldLayoutId id="2147483771" r:id="rId7"/>
    <p:sldLayoutId id="2147483794" r:id="rId8"/>
    <p:sldLayoutId id="2147483772" r:id="rId9"/>
    <p:sldLayoutId id="2147483773"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97" r:id="rId19"/>
    <p:sldLayoutId id="2147483798" r:id="rId20"/>
    <p:sldLayoutId id="2147483799" r:id="rId21"/>
    <p:sldLayoutId id="2147483705" r:id="rId22"/>
    <p:sldLayoutId id="2147483786" r:id="rId23"/>
    <p:sldLayoutId id="2147483800" r:id="rId24"/>
    <p:sldLayoutId id="2147483695" r:id="rId25"/>
    <p:sldLayoutId id="2147483787" r:id="rId26"/>
    <p:sldLayoutId id="2147483788" r:id="rId27"/>
    <p:sldLayoutId id="2147483789" r:id="rId28"/>
    <p:sldLayoutId id="2147483790" r:id="rId29"/>
    <p:sldLayoutId id="2147483791" r:id="rId30"/>
    <p:sldLayoutId id="2147483690" r:id="rId31"/>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userDrawn="1">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http://cdn.onlinewebfonts.com/svg/img_343679.p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http://cdn.onlinewebfonts.com/svg/img_343679.png"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hyperlink" Target="https://cloud.google.com/solutions/bigquery-data-warehouse#designing_schema" TargetMode="Externa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http://cdn.onlinewebfonts.com/svg/img_343679.png" TargetMode="Externa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http://cdn.onlinewebfonts.com/svg/img_343679.png" TargetMode="Externa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http://cdn.onlinewebfonts.com/svg/img_343679.png" TargetMode="Externa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2.xml"/><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5.emf"/><Relationship Id="rId5" Type="http://schemas.openxmlformats.org/officeDocument/2006/relationships/image" Target="../media/image34.emf"/><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microsoft.com/office/2007/relationships/hdphoto" Target="../media/hdphoto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emf"/><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17D823-A02E-FD43-A1C9-99A61C997029}"/>
              </a:ext>
            </a:extLst>
          </p:cNvPr>
          <p:cNvSpPr>
            <a:spLocks noGrp="1"/>
          </p:cNvSpPr>
          <p:nvPr>
            <p:ph type="body" sz="quarter" idx="10"/>
          </p:nvPr>
        </p:nvSpPr>
        <p:spPr/>
        <p:txBody>
          <a:bodyPr/>
          <a:lstStyle/>
          <a:p>
            <a:r>
              <a:rPr lang="en-US"/>
              <a:t>Data Driven Approach to a Successful Cloud Migration</a:t>
            </a:r>
          </a:p>
        </p:txBody>
      </p:sp>
      <p:sp>
        <p:nvSpPr>
          <p:cNvPr id="10" name="TextBox 9">
            <a:extLst>
              <a:ext uri="{FF2B5EF4-FFF2-40B4-BE49-F238E27FC236}">
                <a16:creationId xmlns:a16="http://schemas.microsoft.com/office/drawing/2014/main" id="{37DFE67E-2B55-8646-A1DC-3FC47C79B90A}"/>
              </a:ext>
            </a:extLst>
          </p:cNvPr>
          <p:cNvSpPr txBox="1"/>
          <p:nvPr/>
        </p:nvSpPr>
        <p:spPr>
          <a:xfrm>
            <a:off x="4971809" y="3762734"/>
            <a:ext cx="6769331" cy="939169"/>
          </a:xfrm>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[1:2]}}</a:t>
            </a:r>
          </a:p>
          <a:p>
            <a:r>
              <a:rPr lang="en-US" sz="2400" dirty="0">
                <a:solidFill>
                  <a:schemeClr val="bg1">
                    <a:lumMod val="95000"/>
                  </a:schemeClr>
                </a:solidFill>
              </a:rPr>
              <a:t>Analysis for System:  {{</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a:p>
            <a:endParaRPr lang="en-US" sz="2400" dirty="0">
              <a:solidFill>
                <a:schemeClr val="bg1">
                  <a:lumMod val="95000"/>
                </a:schemeClr>
              </a:solidFill>
            </a:endParaRPr>
          </a:p>
        </p:txBody>
      </p:sp>
      <p:sp>
        <p:nvSpPr>
          <p:cNvPr id="11" name="TextBox 10">
            <a:extLst>
              <a:ext uri="{FF2B5EF4-FFF2-40B4-BE49-F238E27FC236}">
                <a16:creationId xmlns:a16="http://schemas.microsoft.com/office/drawing/2014/main" id="{7C78F92B-2E2A-5D48-A674-36C18353BAB6}"/>
              </a:ext>
            </a:extLst>
          </p:cNvPr>
          <p:cNvSpPr txBox="1"/>
          <p:nvPr/>
        </p:nvSpPr>
        <p:spPr>
          <a:xfrm>
            <a:off x="4971810" y="4989378"/>
            <a:ext cx="6290358" cy="939169"/>
          </a:xfrm>
          <a:prstGeom prst="rect">
            <a:avLst/>
          </a:prstGeom>
          <a:noFill/>
        </p:spPr>
        <p:txBody>
          <a:bodyPr wrap="none" lIns="182880" tIns="182880" rIns="182880" bIns="182880" rtlCol="0" anchor="ctr" anchorCtr="0">
            <a:noAutofit/>
          </a:bodyPr>
          <a:lstStyle/>
          <a:p>
            <a:r>
              <a:rPr lang="en-US" dirty="0">
                <a:solidFill>
                  <a:schemeClr val="bg1">
                    <a:lumMod val="85000"/>
                  </a:schemeClr>
                </a:solidFill>
              </a:rPr>
              <a:t>{{</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[1:8]}}, {{</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[1:9]}} </a:t>
            </a:r>
          </a:p>
          <a:p>
            <a:r>
              <a:rPr lang="en-US" dirty="0">
                <a:solidFill>
                  <a:schemeClr val="bg1">
                    <a:lumMod val="85000"/>
                  </a:schemeClr>
                </a:solidFill>
              </a:rPr>
              <a:t>{{</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[1:7]}}</a:t>
            </a:r>
          </a:p>
        </p:txBody>
      </p:sp>
    </p:spTree>
    <p:extLst>
      <p:ext uri="{BB962C8B-B14F-4D97-AF65-F5344CB8AC3E}">
        <p14:creationId xmlns:p14="http://schemas.microsoft.com/office/powerpoint/2010/main" val="145661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28B79E37-FCBE-6D46-ACF7-A5FD2253338C}"/>
              </a:ext>
            </a:extLst>
          </p:cNvPr>
          <p:cNvSpPr/>
          <p:nvPr/>
        </p:nvSpPr>
        <p:spPr>
          <a:xfrm>
            <a:off x="6505885"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2" name="Rounded Rectangle 1">
            <a:extLst>
              <a:ext uri="{FF2B5EF4-FFF2-40B4-BE49-F238E27FC236}">
                <a16:creationId xmlns:a16="http://schemas.microsoft.com/office/drawing/2014/main" id="{1D034C9C-A9B2-B947-A3B0-7EC04F353578}"/>
              </a:ext>
            </a:extLst>
          </p:cNvPr>
          <p:cNvSpPr/>
          <p:nvPr/>
        </p:nvSpPr>
        <p:spPr>
          <a:xfrm>
            <a:off x="570789"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Stressing the link between storage and compute…</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Placing Pressure on BigQuery</a:t>
            </a:r>
          </a:p>
        </p:txBody>
      </p:sp>
      <p:cxnSp>
        <p:nvCxnSpPr>
          <p:cNvPr id="54" name="Straight Arrow Connector 53">
            <a:extLst>
              <a:ext uri="{FF2B5EF4-FFF2-40B4-BE49-F238E27FC236}">
                <a16:creationId xmlns:a16="http://schemas.microsoft.com/office/drawing/2014/main" id="{16C7C67B-E235-1746-8FEA-00852D91897D}"/>
              </a:ext>
            </a:extLst>
          </p:cNvPr>
          <p:cNvCxnSpPr>
            <a:cxnSpLocks/>
          </p:cNvCxnSpPr>
          <p:nvPr/>
        </p:nvCxnSpPr>
        <p:spPr>
          <a:xfrm>
            <a:off x="5465304" y="4274099"/>
            <a:ext cx="1261393" cy="0"/>
          </a:xfrm>
          <a:prstGeom prst="straightConnector1">
            <a:avLst/>
          </a:prstGeom>
          <a:ln w="47625" cap="rnd">
            <a:solidFill>
              <a:schemeClr val="accent3"/>
            </a:solidFill>
            <a:prstDash val="sysDot"/>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363BDF4-84C7-F049-96D7-D152E17DCBF0}"/>
              </a:ext>
            </a:extLst>
          </p:cNvPr>
          <p:cNvCxnSpPr>
            <a:cxnSpLocks/>
          </p:cNvCxnSpPr>
          <p:nvPr/>
        </p:nvCxnSpPr>
        <p:spPr>
          <a:xfrm>
            <a:off x="6096000" y="3273288"/>
            <a:ext cx="0" cy="81862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BD15A674-A54B-5E46-B1EE-C9A88C3F35E8}"/>
              </a:ext>
            </a:extLst>
          </p:cNvPr>
          <p:cNvSpPr txBox="1">
            <a:spLocks/>
          </p:cNvSpPr>
          <p:nvPr/>
        </p:nvSpPr>
        <p:spPr>
          <a:xfrm>
            <a:off x="810803" y="2182192"/>
            <a:ext cx="4635742"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Storage</a:t>
            </a:r>
          </a:p>
        </p:txBody>
      </p:sp>
      <p:sp>
        <p:nvSpPr>
          <p:cNvPr id="17" name="Text Placeholder 2">
            <a:extLst>
              <a:ext uri="{FF2B5EF4-FFF2-40B4-BE49-F238E27FC236}">
                <a16:creationId xmlns:a16="http://schemas.microsoft.com/office/drawing/2014/main" id="{2EB9DAA2-20ED-7F42-A1CE-D3797B56C405}"/>
              </a:ext>
            </a:extLst>
          </p:cNvPr>
          <p:cNvSpPr txBox="1">
            <a:spLocks/>
          </p:cNvSpPr>
          <p:nvPr/>
        </p:nvSpPr>
        <p:spPr>
          <a:xfrm>
            <a:off x="6744265" y="2182192"/>
            <a:ext cx="4626475"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Compute</a:t>
            </a:r>
          </a:p>
        </p:txBody>
      </p:sp>
      <p:pic>
        <p:nvPicPr>
          <p:cNvPr id="8" name="Picture 7" descr="Graphical user interface, application&#10;&#10;Description automatically generated">
            <a:extLst>
              <a:ext uri="{FF2B5EF4-FFF2-40B4-BE49-F238E27FC236}">
                <a16:creationId xmlns:a16="http://schemas.microsoft.com/office/drawing/2014/main" id="{DBDA42C3-53AE-0042-8E6B-6CEB49C1A67A}"/>
              </a:ext>
            </a:extLst>
          </p:cNvPr>
          <p:cNvPicPr>
            <a:picLocks noChangeAspect="1"/>
          </p:cNvPicPr>
          <p:nvPr/>
        </p:nvPicPr>
        <p:blipFill>
          <a:blip r:embed="rId3"/>
          <a:stretch>
            <a:fillRect/>
          </a:stretch>
        </p:blipFill>
        <p:spPr>
          <a:xfrm>
            <a:off x="801659" y="2783592"/>
            <a:ext cx="4635741" cy="2730642"/>
          </a:xfrm>
          <a:prstGeom prst="rect">
            <a:avLst/>
          </a:prstGeom>
        </p:spPr>
      </p:pic>
      <p:pic>
        <p:nvPicPr>
          <p:cNvPr id="10" name="Picture 9" descr="A screenshot of a computer&#10;&#10;Description automatically generated with low confidence">
            <a:extLst>
              <a:ext uri="{FF2B5EF4-FFF2-40B4-BE49-F238E27FC236}">
                <a16:creationId xmlns:a16="http://schemas.microsoft.com/office/drawing/2014/main" id="{5EF74523-6763-F742-9C98-7188DA29733D}"/>
              </a:ext>
            </a:extLst>
          </p:cNvPr>
          <p:cNvPicPr>
            <a:picLocks noChangeAspect="1"/>
          </p:cNvPicPr>
          <p:nvPr/>
        </p:nvPicPr>
        <p:blipFill>
          <a:blip r:embed="rId4"/>
          <a:stretch>
            <a:fillRect/>
          </a:stretch>
        </p:blipFill>
        <p:spPr>
          <a:xfrm>
            <a:off x="6790619" y="2554780"/>
            <a:ext cx="4698993" cy="3099802"/>
          </a:xfrm>
          <a:prstGeom prst="rect">
            <a:avLst/>
          </a:prstGeom>
        </p:spPr>
      </p:pic>
    </p:spTree>
    <p:extLst>
      <p:ext uri="{BB962C8B-B14F-4D97-AF65-F5344CB8AC3E}">
        <p14:creationId xmlns:p14="http://schemas.microsoft.com/office/powerpoint/2010/main" val="239846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BE55EB-E7B1-F74E-9B36-8A7C406AC2FE}"/>
              </a:ext>
            </a:extLst>
          </p:cNvPr>
          <p:cNvSpPr>
            <a:spLocks noGrp="1"/>
          </p:cNvSpPr>
          <p:nvPr>
            <p:ph type="body" sz="quarter" idx="10"/>
          </p:nvPr>
        </p:nvSpPr>
        <p:spPr/>
        <p:txBody>
          <a:bodyPr/>
          <a:lstStyle/>
          <a:p>
            <a:r>
              <a:rPr lang="en-US"/>
              <a:t>Key System Metrics</a:t>
            </a:r>
          </a:p>
        </p:txBody>
      </p:sp>
      <p:sp>
        <p:nvSpPr>
          <p:cNvPr id="6" name="Subtitle 5">
            <a:extLst>
              <a:ext uri="{FF2B5EF4-FFF2-40B4-BE49-F238E27FC236}">
                <a16:creationId xmlns:a16="http://schemas.microsoft.com/office/drawing/2014/main" id="{E3993BD5-FC1E-D940-A481-D358242FD79B}"/>
              </a:ext>
            </a:extLst>
          </p:cNvPr>
          <p:cNvSpPr txBox="1">
            <a:spLocks noGrp="1"/>
          </p:cNvSpPr>
          <p:nvPr>
            <p:ph type="subTitle" idx="1"/>
          </p:nvPr>
        </p:nvSpPr>
        <p:spPr>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p:txBody>
      </p:sp>
    </p:spTree>
    <p:extLst>
      <p:ext uri="{BB962C8B-B14F-4D97-AF65-F5344CB8AC3E}">
        <p14:creationId xmlns:p14="http://schemas.microsoft.com/office/powerpoint/2010/main" val="392050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ADD47C-C943-6040-BD99-FD8EA805A678}"/>
              </a:ext>
            </a:extLst>
          </p:cNvPr>
          <p:cNvSpPr>
            <a:spLocks noGrp="1"/>
          </p:cNvSpPr>
          <p:nvPr>
            <p:ph type="body" sz="quarter" idx="11"/>
          </p:nvPr>
        </p:nvSpPr>
        <p:spPr>
          <a:xfrm>
            <a:off x="576072" y="1230850"/>
            <a:ext cx="11033760" cy="475488"/>
          </a:xfrm>
        </p:spPr>
        <p:txBody>
          <a:bodyPr/>
          <a:lstStyle/>
          <a:p>
            <a:r>
              <a:rPr lang="en-US"/>
              <a:t>Summary</a:t>
            </a:r>
          </a:p>
        </p:txBody>
      </p:sp>
      <p:sp>
        <p:nvSpPr>
          <p:cNvPr id="3" name="Title 2">
            <a:extLst>
              <a:ext uri="{FF2B5EF4-FFF2-40B4-BE49-F238E27FC236}">
                <a16:creationId xmlns:a16="http://schemas.microsoft.com/office/drawing/2014/main" id="{763FD213-6D7E-AA47-9BA7-3131EDB92B1C}"/>
              </a:ext>
            </a:extLst>
          </p:cNvPr>
          <p:cNvSpPr>
            <a:spLocks noGrp="1"/>
          </p:cNvSpPr>
          <p:nvPr>
            <p:ph type="title"/>
          </p:nvPr>
        </p:nvSpPr>
        <p:spPr>
          <a:xfrm>
            <a:off x="575310" y="395492"/>
            <a:ext cx="11041380" cy="813548"/>
          </a:xfrm>
        </p:spPr>
        <p:txBody>
          <a:bodyPr/>
          <a:lstStyle/>
          <a:p>
            <a:r>
              <a:rPr lang="en-US"/>
              <a:t>Key System Metrics</a:t>
            </a:r>
          </a:p>
        </p:txBody>
      </p:sp>
      <p:sp>
        <p:nvSpPr>
          <p:cNvPr id="12" name="TextBox 11">
            <a:extLst>
              <a:ext uri="{FF2B5EF4-FFF2-40B4-BE49-F238E27FC236}">
                <a16:creationId xmlns:a16="http://schemas.microsoft.com/office/drawing/2014/main" id="{E6476BFC-08FA-7444-9805-BC7EB2DA1EE7}"/>
              </a:ext>
            </a:extLst>
          </p:cNvPr>
          <p:cNvSpPr txBox="1"/>
          <p:nvPr/>
        </p:nvSpPr>
        <p:spPr>
          <a:xfrm>
            <a:off x="3021379" y="3809418"/>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18" name="TextBox 17">
            <a:extLst>
              <a:ext uri="{FF2B5EF4-FFF2-40B4-BE49-F238E27FC236}">
                <a16:creationId xmlns:a16="http://schemas.microsoft.com/office/drawing/2014/main" id="{FFE96618-6439-4848-9C18-2992E525F75C}"/>
              </a:ext>
            </a:extLst>
          </p:cNvPr>
          <p:cNvSpPr txBox="1"/>
          <p:nvPr/>
        </p:nvSpPr>
        <p:spPr>
          <a:xfrm>
            <a:off x="1041152" y="3747863"/>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45" name="Group 44">
            <a:extLst>
              <a:ext uri="{FF2B5EF4-FFF2-40B4-BE49-F238E27FC236}">
                <a16:creationId xmlns:a16="http://schemas.microsoft.com/office/drawing/2014/main" id="{48D0112F-B49D-1A4D-871E-A680C29E6C3F}"/>
              </a:ext>
            </a:extLst>
          </p:cNvPr>
          <p:cNvGrpSpPr/>
          <p:nvPr/>
        </p:nvGrpSpPr>
        <p:grpSpPr>
          <a:xfrm>
            <a:off x="627297" y="3907376"/>
            <a:ext cx="528795" cy="511970"/>
            <a:chOff x="7824978" y="3832098"/>
            <a:chExt cx="335280" cy="324612"/>
          </a:xfrm>
          <a:solidFill>
            <a:schemeClr val="tx2">
              <a:lumMod val="40000"/>
              <a:lumOff val="60000"/>
            </a:schemeClr>
          </a:solidFill>
        </p:grpSpPr>
        <p:sp>
          <p:nvSpPr>
            <p:cNvPr id="46" name="Freeform 45">
              <a:extLst>
                <a:ext uri="{FF2B5EF4-FFF2-40B4-BE49-F238E27FC236}">
                  <a16:creationId xmlns:a16="http://schemas.microsoft.com/office/drawing/2014/main" id="{7C5F4640-35F4-0746-A760-11E9978FC5BA}"/>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20660261-61BD-7C40-A62B-B3F12CA2066A}"/>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51BEF659-B177-634F-A524-DA106CD1752C}"/>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748236-5849-784F-A4AC-555FEC583E47}"/>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B48AA5ED-FE05-8143-9D89-6D9311244180}"/>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A046A233-663A-9B41-B2A3-1CFE5B893F1D}"/>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8C189EB7-E80A-434E-8D51-94ADF8C22D44}"/>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0" name="TextBox 9">
            <a:extLst>
              <a:ext uri="{FF2B5EF4-FFF2-40B4-BE49-F238E27FC236}">
                <a16:creationId xmlns:a16="http://schemas.microsoft.com/office/drawing/2014/main" id="{13DF3DD5-CA85-7B44-9893-E0F98565537A}"/>
              </a:ext>
            </a:extLst>
          </p:cNvPr>
          <p:cNvSpPr txBox="1"/>
          <p:nvPr/>
        </p:nvSpPr>
        <p:spPr>
          <a:xfrm>
            <a:off x="3021379" y="2454342"/>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19" name="TextBox 18">
            <a:extLst>
              <a:ext uri="{FF2B5EF4-FFF2-40B4-BE49-F238E27FC236}">
                <a16:creationId xmlns:a16="http://schemas.microsoft.com/office/drawing/2014/main" id="{08C0BB9F-CE97-8F49-8EB5-D7E9ACF7DA04}"/>
              </a:ext>
            </a:extLst>
          </p:cNvPr>
          <p:cNvSpPr txBox="1"/>
          <p:nvPr/>
        </p:nvSpPr>
        <p:spPr>
          <a:xfrm>
            <a:off x="1041152" y="2392787"/>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58" name="Group 57">
            <a:extLst>
              <a:ext uri="{FF2B5EF4-FFF2-40B4-BE49-F238E27FC236}">
                <a16:creationId xmlns:a16="http://schemas.microsoft.com/office/drawing/2014/main" id="{14675EE3-192F-724C-8A1C-AC979F0BF2A1}"/>
              </a:ext>
            </a:extLst>
          </p:cNvPr>
          <p:cNvGrpSpPr/>
          <p:nvPr/>
        </p:nvGrpSpPr>
        <p:grpSpPr>
          <a:xfrm>
            <a:off x="651333" y="2613209"/>
            <a:ext cx="480723" cy="438920"/>
            <a:chOff x="5199126" y="3513582"/>
            <a:chExt cx="350520" cy="320040"/>
          </a:xfrm>
          <a:solidFill>
            <a:schemeClr val="tx2">
              <a:lumMod val="40000"/>
              <a:lumOff val="60000"/>
            </a:schemeClr>
          </a:solidFill>
        </p:grpSpPr>
        <p:sp>
          <p:nvSpPr>
            <p:cNvPr id="59" name="Freeform 58">
              <a:extLst>
                <a:ext uri="{FF2B5EF4-FFF2-40B4-BE49-F238E27FC236}">
                  <a16:creationId xmlns:a16="http://schemas.microsoft.com/office/drawing/2014/main" id="{84088C62-B346-A946-B10D-2A2D093DC1CB}"/>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18C50A08-AE78-0545-B9A2-8C2501CF8E2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1" name="Freeform 60">
              <a:extLst>
                <a:ext uri="{FF2B5EF4-FFF2-40B4-BE49-F238E27FC236}">
                  <a16:creationId xmlns:a16="http://schemas.microsoft.com/office/drawing/2014/main" id="{2F640E78-F8F4-594B-BDB0-373AFA7F451F}"/>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4331D7ED-2BDF-514F-9C20-2A2BC90E66E6}"/>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EFF9A6D-CFC1-D248-AE8B-29C73C627EF2}"/>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78764DD3-41BD-B240-A5B8-7A8FCE74E692}"/>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8BE63E19-4724-4648-AE8A-5AF3E791E644}"/>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86" name="Straight Connector 85">
            <a:extLst>
              <a:ext uri="{FF2B5EF4-FFF2-40B4-BE49-F238E27FC236}">
                <a16:creationId xmlns:a16="http://schemas.microsoft.com/office/drawing/2014/main" id="{170D4C7D-6863-B741-B146-74883EF5B4F6}"/>
              </a:ext>
            </a:extLst>
          </p:cNvPr>
          <p:cNvCxnSpPr>
            <a:cxnSpLocks/>
          </p:cNvCxnSpPr>
          <p:nvPr/>
        </p:nvCxnSpPr>
        <p:spPr>
          <a:xfrm>
            <a:off x="5794872" y="1828800"/>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8742B21-CCEC-F840-90CB-A57BBD541197}"/>
              </a:ext>
            </a:extLst>
          </p:cNvPr>
          <p:cNvGrpSpPr/>
          <p:nvPr/>
        </p:nvGrpSpPr>
        <p:grpSpPr>
          <a:xfrm>
            <a:off x="3643189" y="4818734"/>
            <a:ext cx="7930682" cy="461665"/>
            <a:chOff x="3618140" y="4113952"/>
            <a:chExt cx="7930682" cy="461665"/>
          </a:xfrm>
        </p:grpSpPr>
        <p:grpSp>
          <p:nvGrpSpPr>
            <p:cNvPr id="114" name="Group 113">
              <a:extLst>
                <a:ext uri="{FF2B5EF4-FFF2-40B4-BE49-F238E27FC236}">
                  <a16:creationId xmlns:a16="http://schemas.microsoft.com/office/drawing/2014/main" id="{09BDC8F2-2D78-194E-BF77-5D3C35DAFAA5}"/>
                </a:ext>
              </a:extLst>
            </p:cNvPr>
            <p:cNvGrpSpPr/>
            <p:nvPr/>
          </p:nvGrpSpPr>
          <p:grpSpPr>
            <a:xfrm>
              <a:off x="3618140" y="4113952"/>
              <a:ext cx="7930682" cy="461665"/>
              <a:chOff x="2670687" y="4645136"/>
              <a:chExt cx="7930682" cy="461665"/>
            </a:xfrm>
          </p:grpSpPr>
          <p:sp>
            <p:nvSpPr>
              <p:cNvPr id="115" name="TextBox 114">
                <a:extLst>
                  <a:ext uri="{FF2B5EF4-FFF2-40B4-BE49-F238E27FC236}">
                    <a16:creationId xmlns:a16="http://schemas.microsoft.com/office/drawing/2014/main" id="{82A21B61-8B77-254F-982D-7BA2D35538C9}"/>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Concurrent queries (peak)</a:t>
                </a:r>
              </a:p>
            </p:txBody>
          </p:sp>
          <p:sp>
            <p:nvSpPr>
              <p:cNvPr id="116" name="TextBox 115">
                <a:extLst>
                  <a:ext uri="{FF2B5EF4-FFF2-40B4-BE49-F238E27FC236}">
                    <a16:creationId xmlns:a16="http://schemas.microsoft.com/office/drawing/2014/main" id="{1468F383-2F9A-B44E-8C6D-237487FA992C}"/>
                  </a:ext>
                </a:extLst>
              </p:cNvPr>
              <p:cNvSpPr txBox="1"/>
              <p:nvPr/>
            </p:nvSpPr>
            <p:spPr>
              <a:xfrm>
                <a:off x="2670687" y="4645136"/>
                <a:ext cx="4972451"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concurrency.csv</a:t>
                </a:r>
                <a:r>
                  <a:rPr lang="en-US" sz="2400" b="1" dirty="0">
                    <a:solidFill>
                      <a:srgbClr val="384951"/>
                    </a:solidFill>
                  </a:rPr>
                  <a:t>[1:5]}}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20" name="Freeform 119">
              <a:extLst>
                <a:ext uri="{FF2B5EF4-FFF2-40B4-BE49-F238E27FC236}">
                  <a16:creationId xmlns:a16="http://schemas.microsoft.com/office/drawing/2014/main" id="{FD162C88-D901-1549-936E-0DF6EFE1D83E}"/>
                </a:ext>
              </a:extLst>
            </p:cNvPr>
            <p:cNvSpPr>
              <a:spLocks noChangeAspect="1"/>
            </p:cNvSpPr>
            <p:nvPr/>
          </p:nvSpPr>
          <p:spPr>
            <a:xfrm>
              <a:off x="6301268" y="4145095"/>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8" name="Group 7">
            <a:extLst>
              <a:ext uri="{FF2B5EF4-FFF2-40B4-BE49-F238E27FC236}">
                <a16:creationId xmlns:a16="http://schemas.microsoft.com/office/drawing/2014/main" id="{D8AA63A0-61B6-7640-9CAC-B72C77C7D149}"/>
              </a:ext>
            </a:extLst>
          </p:cNvPr>
          <p:cNvGrpSpPr/>
          <p:nvPr/>
        </p:nvGrpSpPr>
        <p:grpSpPr>
          <a:xfrm>
            <a:off x="3048048" y="1844365"/>
            <a:ext cx="7034046" cy="461665"/>
            <a:chOff x="3048048" y="1844365"/>
            <a:chExt cx="7034046" cy="461665"/>
          </a:xfrm>
        </p:grpSpPr>
        <p:grpSp>
          <p:nvGrpSpPr>
            <p:cNvPr id="87" name="Group 86">
              <a:extLst>
                <a:ext uri="{FF2B5EF4-FFF2-40B4-BE49-F238E27FC236}">
                  <a16:creationId xmlns:a16="http://schemas.microsoft.com/office/drawing/2014/main" id="{00D92EF5-DDAA-0B49-BD18-40EE72A64535}"/>
                </a:ext>
              </a:extLst>
            </p:cNvPr>
            <p:cNvGrpSpPr/>
            <p:nvPr/>
          </p:nvGrpSpPr>
          <p:grpSpPr>
            <a:xfrm>
              <a:off x="3048048" y="1844365"/>
              <a:ext cx="7034046" cy="461665"/>
              <a:chOff x="2100595" y="1436741"/>
              <a:chExt cx="7034046" cy="461665"/>
            </a:xfrm>
          </p:grpSpPr>
          <p:sp>
            <p:nvSpPr>
              <p:cNvPr id="88" name="TextBox 87">
                <a:extLst>
                  <a:ext uri="{FF2B5EF4-FFF2-40B4-BE49-F238E27FC236}">
                    <a16:creationId xmlns:a16="http://schemas.microsoft.com/office/drawing/2014/main" id="{226FC752-7908-234F-9C68-57BF6657D84E}"/>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queries</a:t>
                </a:r>
              </a:p>
            </p:txBody>
          </p:sp>
          <p:sp>
            <p:nvSpPr>
              <p:cNvPr id="98" name="TextBox 97">
                <a:extLst>
                  <a:ext uri="{FF2B5EF4-FFF2-40B4-BE49-F238E27FC236}">
                    <a16:creationId xmlns:a16="http://schemas.microsoft.com/office/drawing/2014/main" id="{75ED67F5-8843-3B4E-9DF2-AF51D6F68B6B}"/>
                  </a:ext>
                </a:extLst>
              </p:cNvPr>
              <p:cNvSpPr txBox="1"/>
              <p:nvPr/>
            </p:nvSpPr>
            <p:spPr>
              <a:xfrm>
                <a:off x="2100595" y="1436741"/>
                <a:ext cx="5542543"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21" name="Group 120">
              <a:extLst>
                <a:ext uri="{FF2B5EF4-FFF2-40B4-BE49-F238E27FC236}">
                  <a16:creationId xmlns:a16="http://schemas.microsoft.com/office/drawing/2014/main" id="{955E6E5C-7E5B-8548-B1EF-BEBE4CFEDA57}"/>
                </a:ext>
              </a:extLst>
            </p:cNvPr>
            <p:cNvGrpSpPr/>
            <p:nvPr/>
          </p:nvGrpSpPr>
          <p:grpSpPr>
            <a:xfrm>
              <a:off x="6301268" y="1906049"/>
              <a:ext cx="1185532" cy="324000"/>
              <a:chOff x="6301268" y="1906049"/>
              <a:chExt cx="1185532" cy="324000"/>
            </a:xfrm>
          </p:grpSpPr>
          <p:grpSp>
            <p:nvGrpSpPr>
              <p:cNvPr id="122" name="Group 121">
                <a:extLst>
                  <a:ext uri="{FF2B5EF4-FFF2-40B4-BE49-F238E27FC236}">
                    <a16:creationId xmlns:a16="http://schemas.microsoft.com/office/drawing/2014/main" id="{AE94990D-342D-3540-81CD-1EE42D46278C}"/>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29" name="Freeform 128">
                  <a:extLst>
                    <a:ext uri="{FF2B5EF4-FFF2-40B4-BE49-F238E27FC236}">
                      <a16:creationId xmlns:a16="http://schemas.microsoft.com/office/drawing/2014/main" id="{459009ED-54A0-0346-8C4D-13219BB17DD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0" name="Freeform 129">
                  <a:extLst>
                    <a:ext uri="{FF2B5EF4-FFF2-40B4-BE49-F238E27FC236}">
                      <a16:creationId xmlns:a16="http://schemas.microsoft.com/office/drawing/2014/main" id="{97455FA8-19BB-2649-B9A3-FDEBD0AFF3A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3" name="Group 122">
                <a:extLst>
                  <a:ext uri="{FF2B5EF4-FFF2-40B4-BE49-F238E27FC236}">
                    <a16:creationId xmlns:a16="http://schemas.microsoft.com/office/drawing/2014/main" id="{2B281A46-1114-7543-840A-446D8F7F678D}"/>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27" name="Freeform 126">
                  <a:extLst>
                    <a:ext uri="{FF2B5EF4-FFF2-40B4-BE49-F238E27FC236}">
                      <a16:creationId xmlns:a16="http://schemas.microsoft.com/office/drawing/2014/main" id="{F745FF09-FA98-1444-9334-6B090AB05A6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8" name="Freeform 127">
                  <a:extLst>
                    <a:ext uri="{FF2B5EF4-FFF2-40B4-BE49-F238E27FC236}">
                      <a16:creationId xmlns:a16="http://schemas.microsoft.com/office/drawing/2014/main" id="{C133B31F-29A1-4548-A5A9-B30E7036A0A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4" name="Group 123">
                <a:extLst>
                  <a:ext uri="{FF2B5EF4-FFF2-40B4-BE49-F238E27FC236}">
                    <a16:creationId xmlns:a16="http://schemas.microsoft.com/office/drawing/2014/main" id="{34612B09-9A80-4D4E-8A0F-D5D8A8D37779}"/>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25" name="Freeform 124">
                  <a:extLst>
                    <a:ext uri="{FF2B5EF4-FFF2-40B4-BE49-F238E27FC236}">
                      <a16:creationId xmlns:a16="http://schemas.microsoft.com/office/drawing/2014/main" id="{06CEC776-32B1-EC47-B08A-0E9618D8442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6" name="Freeform 125">
                  <a:extLst>
                    <a:ext uri="{FF2B5EF4-FFF2-40B4-BE49-F238E27FC236}">
                      <a16:creationId xmlns:a16="http://schemas.microsoft.com/office/drawing/2014/main" id="{D2C5A165-FFB8-8A4E-BD41-0BADA67FB52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7" name="Group 6">
            <a:extLst>
              <a:ext uri="{FF2B5EF4-FFF2-40B4-BE49-F238E27FC236}">
                <a16:creationId xmlns:a16="http://schemas.microsoft.com/office/drawing/2014/main" id="{D574DE34-A7C6-3A4B-8748-FAC3CBF716C4}"/>
              </a:ext>
            </a:extLst>
          </p:cNvPr>
          <p:cNvGrpSpPr/>
          <p:nvPr/>
        </p:nvGrpSpPr>
        <p:grpSpPr>
          <a:xfrm>
            <a:off x="3289139" y="2600894"/>
            <a:ext cx="8197999" cy="461665"/>
            <a:chOff x="3289139" y="2600894"/>
            <a:chExt cx="8197999" cy="461665"/>
          </a:xfrm>
        </p:grpSpPr>
        <p:grpSp>
          <p:nvGrpSpPr>
            <p:cNvPr id="99" name="Group 98">
              <a:extLst>
                <a:ext uri="{FF2B5EF4-FFF2-40B4-BE49-F238E27FC236}">
                  <a16:creationId xmlns:a16="http://schemas.microsoft.com/office/drawing/2014/main" id="{75D0257A-F998-2242-B897-FC056DCE4840}"/>
                </a:ext>
              </a:extLst>
            </p:cNvPr>
            <p:cNvGrpSpPr/>
            <p:nvPr/>
          </p:nvGrpSpPr>
          <p:grpSpPr>
            <a:xfrm>
              <a:off x="3289139" y="2600894"/>
              <a:ext cx="8197999" cy="461665"/>
              <a:chOff x="2341686" y="2548270"/>
              <a:chExt cx="8197999" cy="461665"/>
            </a:xfrm>
          </p:grpSpPr>
          <p:sp>
            <p:nvSpPr>
              <p:cNvPr id="100" name="TextBox 99">
                <a:extLst>
                  <a:ext uri="{FF2B5EF4-FFF2-40B4-BE49-F238E27FC236}">
                    <a16:creationId xmlns:a16="http://schemas.microsoft.com/office/drawing/2014/main" id="{90009A33-F894-4549-A851-EA5C6FDC8966}"/>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queries per month</a:t>
                </a:r>
              </a:p>
            </p:txBody>
          </p:sp>
          <p:sp>
            <p:nvSpPr>
              <p:cNvPr id="107" name="TextBox 106">
                <a:extLst>
                  <a:ext uri="{FF2B5EF4-FFF2-40B4-BE49-F238E27FC236}">
                    <a16:creationId xmlns:a16="http://schemas.microsoft.com/office/drawing/2014/main" id="{B9235C08-D9A9-9644-8E3D-36A5B805F6E7}"/>
                  </a:ext>
                </a:extLst>
              </p:cNvPr>
              <p:cNvSpPr txBox="1"/>
              <p:nvPr/>
            </p:nvSpPr>
            <p:spPr>
              <a:xfrm>
                <a:off x="2341686" y="2548270"/>
                <a:ext cx="530145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[1:8]}}M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1" name="Group 130">
              <a:extLst>
                <a:ext uri="{FF2B5EF4-FFF2-40B4-BE49-F238E27FC236}">
                  <a16:creationId xmlns:a16="http://schemas.microsoft.com/office/drawing/2014/main" id="{13211449-AED9-0243-8471-22B99D37B93E}"/>
                </a:ext>
              </a:extLst>
            </p:cNvPr>
            <p:cNvGrpSpPr/>
            <p:nvPr/>
          </p:nvGrpSpPr>
          <p:grpSpPr>
            <a:xfrm>
              <a:off x="6301268" y="2655983"/>
              <a:ext cx="754766" cy="324000"/>
              <a:chOff x="6732034" y="2655983"/>
              <a:chExt cx="754766" cy="324000"/>
            </a:xfrm>
          </p:grpSpPr>
          <p:grpSp>
            <p:nvGrpSpPr>
              <p:cNvPr id="132" name="Group 131">
                <a:extLst>
                  <a:ext uri="{FF2B5EF4-FFF2-40B4-BE49-F238E27FC236}">
                    <a16:creationId xmlns:a16="http://schemas.microsoft.com/office/drawing/2014/main" id="{1A30ACD8-9D76-B440-A244-5EBB492FDFDC}"/>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36" name="Freeform 135">
                  <a:extLst>
                    <a:ext uri="{FF2B5EF4-FFF2-40B4-BE49-F238E27FC236}">
                      <a16:creationId xmlns:a16="http://schemas.microsoft.com/office/drawing/2014/main" id="{787920CB-63FC-EA4F-8B38-BDB65D965BC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7" name="Freeform 136">
                  <a:extLst>
                    <a:ext uri="{FF2B5EF4-FFF2-40B4-BE49-F238E27FC236}">
                      <a16:creationId xmlns:a16="http://schemas.microsoft.com/office/drawing/2014/main" id="{B391ECB3-8F94-0B46-8D69-8B55C2816D01}"/>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33" name="Group 132">
                <a:extLst>
                  <a:ext uri="{FF2B5EF4-FFF2-40B4-BE49-F238E27FC236}">
                    <a16:creationId xmlns:a16="http://schemas.microsoft.com/office/drawing/2014/main" id="{DA79EB73-D97F-1446-AF72-E5DC0D49DE19}"/>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34" name="Freeform 133">
                  <a:extLst>
                    <a:ext uri="{FF2B5EF4-FFF2-40B4-BE49-F238E27FC236}">
                      <a16:creationId xmlns:a16="http://schemas.microsoft.com/office/drawing/2014/main" id="{AAFEDDF1-9214-BF49-8FE9-4F45AD0DFA1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5" name="Freeform 134">
                  <a:extLst>
                    <a:ext uri="{FF2B5EF4-FFF2-40B4-BE49-F238E27FC236}">
                      <a16:creationId xmlns:a16="http://schemas.microsoft.com/office/drawing/2014/main" id="{066F9D09-4469-E945-9E93-EADFF7922C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6" name="Group 5">
            <a:extLst>
              <a:ext uri="{FF2B5EF4-FFF2-40B4-BE49-F238E27FC236}">
                <a16:creationId xmlns:a16="http://schemas.microsoft.com/office/drawing/2014/main" id="{F594FB63-C005-5347-BEBC-DF6F77B4640C}"/>
              </a:ext>
            </a:extLst>
          </p:cNvPr>
          <p:cNvGrpSpPr/>
          <p:nvPr/>
        </p:nvGrpSpPr>
        <p:grpSpPr>
          <a:xfrm>
            <a:off x="3168914" y="3357423"/>
            <a:ext cx="8704588" cy="461665"/>
            <a:chOff x="3168914" y="3357423"/>
            <a:chExt cx="8704588" cy="461665"/>
          </a:xfrm>
        </p:grpSpPr>
        <p:grpSp>
          <p:nvGrpSpPr>
            <p:cNvPr id="108" name="Group 107">
              <a:extLst>
                <a:ext uri="{FF2B5EF4-FFF2-40B4-BE49-F238E27FC236}">
                  <a16:creationId xmlns:a16="http://schemas.microsoft.com/office/drawing/2014/main" id="{7E755D15-A51E-C641-B77E-8686B5145235}"/>
                </a:ext>
              </a:extLst>
            </p:cNvPr>
            <p:cNvGrpSpPr/>
            <p:nvPr/>
          </p:nvGrpSpPr>
          <p:grpSpPr>
            <a:xfrm>
              <a:off x="3168914" y="3357423"/>
              <a:ext cx="8704588" cy="461665"/>
              <a:chOff x="2221461" y="3484031"/>
              <a:chExt cx="8704588" cy="461665"/>
            </a:xfrm>
          </p:grpSpPr>
          <p:sp>
            <p:nvSpPr>
              <p:cNvPr id="109" name="TextBox 108">
                <a:extLst>
                  <a:ext uri="{FF2B5EF4-FFF2-40B4-BE49-F238E27FC236}">
                    <a16:creationId xmlns:a16="http://schemas.microsoft.com/office/drawing/2014/main" id="{AAC0078F-3C41-DA42-A9CE-804C1F6B266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113" name="TextBox 112">
                <a:extLst>
                  <a:ext uri="{FF2B5EF4-FFF2-40B4-BE49-F238E27FC236}">
                    <a16:creationId xmlns:a16="http://schemas.microsoft.com/office/drawing/2014/main" id="{FCA96143-5D32-8A48-A1BA-B67410B09982}"/>
                  </a:ext>
                </a:extLst>
              </p:cNvPr>
              <p:cNvSpPr txBox="1"/>
              <p:nvPr/>
            </p:nvSpPr>
            <p:spPr>
              <a:xfrm>
                <a:off x="2221461" y="3484031"/>
                <a:ext cx="5421677" cy="461665"/>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8" name="Group 137">
              <a:extLst>
                <a:ext uri="{FF2B5EF4-FFF2-40B4-BE49-F238E27FC236}">
                  <a16:creationId xmlns:a16="http://schemas.microsoft.com/office/drawing/2014/main" id="{280B64B9-C7EB-504A-9227-ED4C4443EB2C}"/>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9" name="Freeform 138">
                <a:extLst>
                  <a:ext uri="{FF2B5EF4-FFF2-40B4-BE49-F238E27FC236}">
                    <a16:creationId xmlns:a16="http://schemas.microsoft.com/office/drawing/2014/main" id="{687D05E9-4604-7B40-B3E9-829FD8B8624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39">
                <a:extLst>
                  <a:ext uri="{FF2B5EF4-FFF2-40B4-BE49-F238E27FC236}">
                    <a16:creationId xmlns:a16="http://schemas.microsoft.com/office/drawing/2014/main" id="{ADA9822D-013F-7D47-83A8-960EEA593A6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 name="Group 1">
            <a:extLst>
              <a:ext uri="{FF2B5EF4-FFF2-40B4-BE49-F238E27FC236}">
                <a16:creationId xmlns:a16="http://schemas.microsoft.com/office/drawing/2014/main" id="{799B0DE4-7A39-0F48-9591-BDC7E0A48AD2}"/>
              </a:ext>
            </a:extLst>
          </p:cNvPr>
          <p:cNvGrpSpPr/>
          <p:nvPr/>
        </p:nvGrpSpPr>
        <p:grpSpPr>
          <a:xfrm>
            <a:off x="2520787" y="4080841"/>
            <a:ext cx="8339340" cy="461665"/>
            <a:chOff x="2482829" y="4870479"/>
            <a:chExt cx="8339340" cy="461665"/>
          </a:xfrm>
        </p:grpSpPr>
        <p:grpSp>
          <p:nvGrpSpPr>
            <p:cNvPr id="117" name="Group 116">
              <a:extLst>
                <a:ext uri="{FF2B5EF4-FFF2-40B4-BE49-F238E27FC236}">
                  <a16:creationId xmlns:a16="http://schemas.microsoft.com/office/drawing/2014/main" id="{510F53DE-0786-1B43-981B-C749418CF777}"/>
                </a:ext>
              </a:extLst>
            </p:cNvPr>
            <p:cNvGrpSpPr/>
            <p:nvPr/>
          </p:nvGrpSpPr>
          <p:grpSpPr>
            <a:xfrm>
              <a:off x="2482829" y="4870479"/>
              <a:ext cx="8339340" cy="461665"/>
              <a:chOff x="1535376" y="5553525"/>
              <a:chExt cx="8339340" cy="461665"/>
            </a:xfrm>
          </p:grpSpPr>
          <p:sp>
            <p:nvSpPr>
              <p:cNvPr id="118" name="TextBox 117">
                <a:extLst>
                  <a:ext uri="{FF2B5EF4-FFF2-40B4-BE49-F238E27FC236}">
                    <a16:creationId xmlns:a16="http://schemas.microsoft.com/office/drawing/2014/main" id="{34E034B9-38C0-3445-B520-A93E2A4A1289}"/>
                  </a:ext>
                </a:extLst>
              </p:cNvPr>
              <p:cNvSpPr txBox="1"/>
              <p:nvPr/>
            </p:nvSpPr>
            <p:spPr>
              <a:xfrm>
                <a:off x="7676550" y="5615080"/>
                <a:ext cx="2198166"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19" name="TextBox 118">
                <a:extLst>
                  <a:ext uri="{FF2B5EF4-FFF2-40B4-BE49-F238E27FC236}">
                    <a16:creationId xmlns:a16="http://schemas.microsoft.com/office/drawing/2014/main" id="{00F900B7-2128-CC45-9432-472D4DDCFED1}"/>
                  </a:ext>
                </a:extLst>
              </p:cNvPr>
              <p:cNvSpPr txBox="1"/>
              <p:nvPr/>
            </p:nvSpPr>
            <p:spPr>
              <a:xfrm>
                <a:off x="1535376" y="5553525"/>
                <a:ext cx="610776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[1:15]}} </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secs</a:t>
                </a:r>
              </a:p>
            </p:txBody>
          </p:sp>
        </p:grpSp>
        <p:grpSp>
          <p:nvGrpSpPr>
            <p:cNvPr id="141" name="Group 140">
              <a:extLst>
                <a:ext uri="{FF2B5EF4-FFF2-40B4-BE49-F238E27FC236}">
                  <a16:creationId xmlns:a16="http://schemas.microsoft.com/office/drawing/2014/main" id="{62875137-AA55-A743-B744-2DE8B6433517}"/>
                </a:ext>
              </a:extLst>
            </p:cNvPr>
            <p:cNvGrpSpPr/>
            <p:nvPr/>
          </p:nvGrpSpPr>
          <p:grpSpPr>
            <a:xfrm>
              <a:off x="6301268" y="4938210"/>
              <a:ext cx="350520" cy="262800"/>
              <a:chOff x="10687050" y="3263646"/>
              <a:chExt cx="350520" cy="259080"/>
            </a:xfrm>
            <a:solidFill>
              <a:schemeClr val="accent2">
                <a:lumMod val="40000"/>
                <a:lumOff val="60000"/>
              </a:schemeClr>
            </a:solidFill>
          </p:grpSpPr>
          <p:sp>
            <p:nvSpPr>
              <p:cNvPr id="142" name="Freeform 141">
                <a:extLst>
                  <a:ext uri="{FF2B5EF4-FFF2-40B4-BE49-F238E27FC236}">
                    <a16:creationId xmlns:a16="http://schemas.microsoft.com/office/drawing/2014/main" id="{12E5EAD1-19A0-8A4D-AA52-2F301B7ACE04}"/>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2">
                <a:extLst>
                  <a:ext uri="{FF2B5EF4-FFF2-40B4-BE49-F238E27FC236}">
                    <a16:creationId xmlns:a16="http://schemas.microsoft.com/office/drawing/2014/main" id="{3201CAB5-1545-7845-BD06-087DFBDE0AC0}"/>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4" name="Freeform 143">
                <a:extLst>
                  <a:ext uri="{FF2B5EF4-FFF2-40B4-BE49-F238E27FC236}">
                    <a16:creationId xmlns:a16="http://schemas.microsoft.com/office/drawing/2014/main" id="{50F014AD-C7DC-D047-A8D1-448D42092248}"/>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5" name="Freeform 144">
                <a:extLst>
                  <a:ext uri="{FF2B5EF4-FFF2-40B4-BE49-F238E27FC236}">
                    <a16:creationId xmlns:a16="http://schemas.microsoft.com/office/drawing/2014/main" id="{D0CB116D-AD04-3F47-86FE-A3B7246F798A}"/>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6" name="Freeform 145">
                <a:extLst>
                  <a:ext uri="{FF2B5EF4-FFF2-40B4-BE49-F238E27FC236}">
                    <a16:creationId xmlns:a16="http://schemas.microsoft.com/office/drawing/2014/main" id="{8993EF62-BA57-3C4E-B112-2DD5B21B2FAC}"/>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7" name="Freeform 146">
                <a:extLst>
                  <a:ext uri="{FF2B5EF4-FFF2-40B4-BE49-F238E27FC236}">
                    <a16:creationId xmlns:a16="http://schemas.microsoft.com/office/drawing/2014/main" id="{A116AF16-F43F-FC43-AB60-4620ECC5ABA9}"/>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custDataLst>
      <p:tags r:id="rId1"/>
    </p:custDataLst>
    <p:extLst>
      <p:ext uri="{BB962C8B-B14F-4D97-AF65-F5344CB8AC3E}">
        <p14:creationId xmlns:p14="http://schemas.microsoft.com/office/powerpoint/2010/main" val="111246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A-CDCA-C645-9CEC-91A6D8583234}"/>
              </a:ext>
            </a:extLst>
          </p:cNvPr>
          <p:cNvSpPr>
            <a:spLocks noGrp="1"/>
          </p:cNvSpPr>
          <p:nvPr>
            <p:ph type="title"/>
          </p:nvPr>
        </p:nvSpPr>
        <p:spPr/>
        <p:txBody>
          <a:bodyPr/>
          <a:lstStyle/>
          <a:p>
            <a:r>
              <a:rPr lang="en-US" dirty="0"/>
              <a:t>Key System Metrics</a:t>
            </a:r>
          </a:p>
        </p:txBody>
      </p:sp>
      <p:grpSp>
        <p:nvGrpSpPr>
          <p:cNvPr id="12" name="Group 11">
            <a:extLst>
              <a:ext uri="{FF2B5EF4-FFF2-40B4-BE49-F238E27FC236}">
                <a16:creationId xmlns:a16="http://schemas.microsoft.com/office/drawing/2014/main" id="{672EFF54-147C-6047-921F-3E6DB4E2EEEE}"/>
              </a:ext>
            </a:extLst>
          </p:cNvPr>
          <p:cNvGrpSpPr/>
          <p:nvPr/>
        </p:nvGrpSpPr>
        <p:grpSpPr>
          <a:xfrm>
            <a:off x="572497" y="1599292"/>
            <a:ext cx="1137408" cy="276999"/>
            <a:chOff x="572497" y="1598401"/>
            <a:chExt cx="1137408" cy="276999"/>
          </a:xfrm>
        </p:grpSpPr>
        <p:sp>
          <p:nvSpPr>
            <p:cNvPr id="4" name="TextBox 3">
              <a:extLst>
                <a:ext uri="{FF2B5EF4-FFF2-40B4-BE49-F238E27FC236}">
                  <a16:creationId xmlns:a16="http://schemas.microsoft.com/office/drawing/2014/main" id="{BA4EA557-3C27-504A-9DFA-8D941BB30D7E}"/>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14" name="Group 13">
              <a:extLst>
                <a:ext uri="{FF2B5EF4-FFF2-40B4-BE49-F238E27FC236}">
                  <a16:creationId xmlns:a16="http://schemas.microsoft.com/office/drawing/2014/main" id="{2EF2AE6F-2991-5B44-BE41-5ADB15390F63}"/>
                </a:ext>
              </a:extLst>
            </p:cNvPr>
            <p:cNvGrpSpPr/>
            <p:nvPr/>
          </p:nvGrpSpPr>
          <p:grpSpPr>
            <a:xfrm>
              <a:off x="572497" y="1598401"/>
              <a:ext cx="238401" cy="276999"/>
              <a:chOff x="7828026" y="2599182"/>
              <a:chExt cx="320040" cy="371856"/>
            </a:xfrm>
            <a:solidFill>
              <a:schemeClr val="accent3"/>
            </a:solidFill>
          </p:grpSpPr>
          <p:sp>
            <p:nvSpPr>
              <p:cNvPr id="15" name="Freeform 14">
                <a:extLst>
                  <a:ext uri="{FF2B5EF4-FFF2-40B4-BE49-F238E27FC236}">
                    <a16:creationId xmlns:a16="http://schemas.microsoft.com/office/drawing/2014/main" id="{E4C3ADDC-CBC9-E343-AC45-B1936CC560E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0057A257-DAEE-6241-A8CE-E306D3BAB30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E85396B5-CA94-7E4A-9C45-5E73476517A1}"/>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 name="Group 10">
            <a:extLst>
              <a:ext uri="{FF2B5EF4-FFF2-40B4-BE49-F238E27FC236}">
                <a16:creationId xmlns:a16="http://schemas.microsoft.com/office/drawing/2014/main" id="{073ECC46-305B-D24A-A705-770A76A9695F}"/>
              </a:ext>
            </a:extLst>
          </p:cNvPr>
          <p:cNvGrpSpPr/>
          <p:nvPr/>
        </p:nvGrpSpPr>
        <p:grpSpPr>
          <a:xfrm>
            <a:off x="572497" y="2550997"/>
            <a:ext cx="1378179" cy="276999"/>
            <a:chOff x="572497" y="2666584"/>
            <a:chExt cx="1378179" cy="276999"/>
          </a:xfrm>
        </p:grpSpPr>
        <p:sp>
          <p:nvSpPr>
            <p:cNvPr id="6" name="TextBox 5">
              <a:extLst>
                <a:ext uri="{FF2B5EF4-FFF2-40B4-BE49-F238E27FC236}">
                  <a16:creationId xmlns:a16="http://schemas.microsoft.com/office/drawing/2014/main" id="{D3C7CDDF-6876-F443-9C00-F6C7FC4B49CA}"/>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8" name="Group 17">
              <a:extLst>
                <a:ext uri="{FF2B5EF4-FFF2-40B4-BE49-F238E27FC236}">
                  <a16:creationId xmlns:a16="http://schemas.microsoft.com/office/drawing/2014/main" id="{C291C261-67EC-8643-8408-2AF8ABCC17CC}"/>
                </a:ext>
              </a:extLst>
            </p:cNvPr>
            <p:cNvGrpSpPr/>
            <p:nvPr/>
          </p:nvGrpSpPr>
          <p:grpSpPr>
            <a:xfrm>
              <a:off x="572497" y="2685883"/>
              <a:ext cx="261106" cy="238401"/>
              <a:chOff x="6604254" y="3513582"/>
              <a:chExt cx="350520" cy="320040"/>
            </a:xfrm>
            <a:solidFill>
              <a:schemeClr val="accent3"/>
            </a:solidFill>
          </p:grpSpPr>
          <p:sp>
            <p:nvSpPr>
              <p:cNvPr id="19" name="Freeform 18">
                <a:extLst>
                  <a:ext uri="{FF2B5EF4-FFF2-40B4-BE49-F238E27FC236}">
                    <a16:creationId xmlns:a16="http://schemas.microsoft.com/office/drawing/2014/main" id="{B4632D13-2708-EB49-82B1-632B11C2406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70687ECE-11E3-8E42-823A-36B0F35F4CB4}"/>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74BCA0F5-6559-4E48-8C99-235F3DCDF8F0}"/>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59931C9E-4BA2-D44E-B816-B4BB17C84AB8}"/>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D6D4039C-0FB6-4B46-80E4-E93F0660818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64C10719-DBB8-2A4B-9675-007D0A04C35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ACFC97AB-6D97-5D4F-A35B-24FF6A4265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51CD7D1-0A31-A641-A5D2-56310F1E653F}"/>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8E31BB33-F4B6-384D-96C6-607F5119F40D}"/>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8" name="Freeform 27">
                <a:extLst>
                  <a:ext uri="{FF2B5EF4-FFF2-40B4-BE49-F238E27FC236}">
                    <a16:creationId xmlns:a16="http://schemas.microsoft.com/office/drawing/2014/main" id="{97AA07B9-FFF4-7D43-8009-F3FBBCC8389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948FA4E5-A54D-1946-B562-A04194BC38F9}"/>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5C1943C5-5FAE-944B-B443-9884EC67E595}"/>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804BA441-41AD-9E42-AB7B-17F874C9B26B}"/>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2250C6AA-E798-6140-A6F8-BCE13878B22A}"/>
              </a:ext>
            </a:extLst>
          </p:cNvPr>
          <p:cNvGrpSpPr/>
          <p:nvPr/>
        </p:nvGrpSpPr>
        <p:grpSpPr>
          <a:xfrm>
            <a:off x="572497" y="3675431"/>
            <a:ext cx="1149334" cy="283810"/>
            <a:chOff x="572497" y="3887248"/>
            <a:chExt cx="1149334" cy="283810"/>
          </a:xfrm>
        </p:grpSpPr>
        <p:sp>
          <p:nvSpPr>
            <p:cNvPr id="7" name="TextBox 6">
              <a:extLst>
                <a:ext uri="{FF2B5EF4-FFF2-40B4-BE49-F238E27FC236}">
                  <a16:creationId xmlns:a16="http://schemas.microsoft.com/office/drawing/2014/main" id="{5B1AD522-7FB7-F747-BBED-A7E8C7529D34}"/>
                </a:ext>
              </a:extLst>
            </p:cNvPr>
            <p:cNvSpPr txBox="1"/>
            <p:nvPr/>
          </p:nvSpPr>
          <p:spPr>
            <a:xfrm>
              <a:off x="887244" y="3890654"/>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QUERY</a:t>
              </a:r>
            </a:p>
          </p:txBody>
        </p:sp>
        <p:grpSp>
          <p:nvGrpSpPr>
            <p:cNvPr id="32" name="Group 31">
              <a:extLst>
                <a:ext uri="{FF2B5EF4-FFF2-40B4-BE49-F238E27FC236}">
                  <a16:creationId xmlns:a16="http://schemas.microsoft.com/office/drawing/2014/main" id="{B74EF715-5789-5E4F-9455-7F61B6CDFBFB}"/>
                </a:ext>
              </a:extLst>
            </p:cNvPr>
            <p:cNvGrpSpPr/>
            <p:nvPr/>
          </p:nvGrpSpPr>
          <p:grpSpPr>
            <a:xfrm>
              <a:off x="572497" y="3887248"/>
              <a:ext cx="283810" cy="283810"/>
              <a:chOff x="9402318" y="3483102"/>
              <a:chExt cx="381000" cy="381000"/>
            </a:xfrm>
            <a:solidFill>
              <a:schemeClr val="accent3"/>
            </a:solidFill>
          </p:grpSpPr>
          <p:sp>
            <p:nvSpPr>
              <p:cNvPr id="33" name="Freeform 32">
                <a:extLst>
                  <a:ext uri="{FF2B5EF4-FFF2-40B4-BE49-F238E27FC236}">
                    <a16:creationId xmlns:a16="http://schemas.microsoft.com/office/drawing/2014/main" id="{B61D2FE4-B4A3-724F-A858-158E9A9939B7}"/>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F02C5233-909C-AE4B-9C16-A2167A99D48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 name="Group 2">
            <a:extLst>
              <a:ext uri="{FF2B5EF4-FFF2-40B4-BE49-F238E27FC236}">
                <a16:creationId xmlns:a16="http://schemas.microsoft.com/office/drawing/2014/main" id="{1A614110-3B27-7549-BD67-1633BBAC9440}"/>
              </a:ext>
            </a:extLst>
          </p:cNvPr>
          <p:cNvGrpSpPr/>
          <p:nvPr/>
        </p:nvGrpSpPr>
        <p:grpSpPr>
          <a:xfrm>
            <a:off x="572497" y="5519863"/>
            <a:ext cx="1949489" cy="276999"/>
            <a:chOff x="572497" y="4898034"/>
            <a:chExt cx="1949489" cy="276999"/>
          </a:xfrm>
        </p:grpSpPr>
        <p:sp>
          <p:nvSpPr>
            <p:cNvPr id="8" name="TextBox 7">
              <a:extLst>
                <a:ext uri="{FF2B5EF4-FFF2-40B4-BE49-F238E27FC236}">
                  <a16:creationId xmlns:a16="http://schemas.microsoft.com/office/drawing/2014/main" id="{7A5802C5-0EEA-D341-B5D7-B9564569341D}"/>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5" name="Freeform 34">
              <a:extLst>
                <a:ext uri="{FF2B5EF4-FFF2-40B4-BE49-F238E27FC236}">
                  <a16:creationId xmlns:a16="http://schemas.microsoft.com/office/drawing/2014/main" id="{1D62979F-C1A3-8A49-9961-BFD82DE2E2B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 name="Group 4">
            <a:extLst>
              <a:ext uri="{FF2B5EF4-FFF2-40B4-BE49-F238E27FC236}">
                <a16:creationId xmlns:a16="http://schemas.microsoft.com/office/drawing/2014/main" id="{C7E8FEA1-A0DE-2D4F-8092-15B0214E1743}"/>
              </a:ext>
            </a:extLst>
          </p:cNvPr>
          <p:cNvGrpSpPr/>
          <p:nvPr/>
        </p:nvGrpSpPr>
        <p:grpSpPr>
          <a:xfrm>
            <a:off x="572497" y="4532730"/>
            <a:ext cx="1645368" cy="276999"/>
            <a:chOff x="572497" y="5771780"/>
            <a:chExt cx="1645368" cy="276999"/>
          </a:xfrm>
        </p:grpSpPr>
        <p:sp>
          <p:nvSpPr>
            <p:cNvPr id="9" name="TextBox 8">
              <a:extLst>
                <a:ext uri="{FF2B5EF4-FFF2-40B4-BE49-F238E27FC236}">
                  <a16:creationId xmlns:a16="http://schemas.microsoft.com/office/drawing/2014/main" id="{990FB5B6-DDC6-5649-97A3-DE169A3FF42D}"/>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6" name="Freeform 35">
              <a:extLst>
                <a:ext uri="{FF2B5EF4-FFF2-40B4-BE49-F238E27FC236}">
                  <a16:creationId xmlns:a16="http://schemas.microsoft.com/office/drawing/2014/main" id="{9EAFB183-0C96-9F45-962B-199C8F323073}"/>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48" name="Content Placeholder 4">
            <a:extLst>
              <a:ext uri="{FF2B5EF4-FFF2-40B4-BE49-F238E27FC236}">
                <a16:creationId xmlns:a16="http://schemas.microsoft.com/office/drawing/2014/main" id="{FB26F872-1128-814D-8947-3614C78ADFB4}"/>
              </a:ext>
            </a:extLst>
          </p:cNvPr>
          <p:cNvGraphicFramePr>
            <a:graphicFrameLocks/>
          </p:cNvGraphicFramePr>
          <p:nvPr>
            <p:extLst>
              <p:ext uri="{D42A27DB-BD31-4B8C-83A1-F6EECF244321}">
                <p14:modId xmlns:p14="http://schemas.microsoft.com/office/powerpoint/2010/main" val="379536682"/>
              </p:ext>
            </p:extLst>
          </p:nvPr>
        </p:nvGraphicFramePr>
        <p:xfrm>
          <a:off x="2575627" y="1419961"/>
          <a:ext cx="8985674" cy="488706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25804">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25804">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325804">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25804">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25804">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25804">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25804">
                <a:tc>
                  <a:txBody>
                    <a:bodyPr/>
                    <a:lstStyle/>
                    <a:p>
                      <a:pPr algn="l" fontAlgn="b"/>
                      <a:r>
                        <a:rPr lang="en-US" sz="1200" u="none" strike="noStrike" dirty="0">
                          <a:solidFill>
                            <a:schemeClr val="tx1"/>
                          </a:solidFill>
                          <a:effectLst/>
                          <a:latin typeface="+mn-lt"/>
                        </a:rPr>
                        <a:t>Queries per Second</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25804">
                <a:tc>
                  <a:txBody>
                    <a:bodyPr/>
                    <a:lstStyle/>
                    <a:p>
                      <a:pPr algn="l" fontAlgn="b"/>
                      <a:r>
                        <a:rPr lang="en-US" sz="1200" b="0" i="0" u="none" strike="noStrike" dirty="0">
                          <a:solidFill>
                            <a:schemeClr val="tx1"/>
                          </a:solidFill>
                          <a:effectLst/>
                          <a:latin typeface="+mn-lt"/>
                        </a:rPr>
                        <a:t>Queries per Day</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25804">
                <a:tc>
                  <a:txBody>
                    <a:bodyPr/>
                    <a:lstStyle/>
                    <a:p>
                      <a:pPr algn="l" fontAlgn="b"/>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25804">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089648"/>
                  </a:ext>
                </a:extLst>
              </a:tr>
              <a:tr h="325804">
                <a:tc>
                  <a:txBody>
                    <a:bodyPr/>
                    <a:lstStyle/>
                    <a:p>
                      <a:pPr algn="l" fontAlgn="b"/>
                      <a:r>
                        <a:rPr lang="en-US" sz="1200" u="none" strike="noStrike" dirty="0">
                          <a:solidFill>
                            <a:schemeClr val="tx1"/>
                          </a:solidFill>
                          <a:effectLst/>
                          <a:latin typeface="+mn-lt"/>
                        </a:rPr>
                        <a:t>Current Space Used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4860705"/>
                  </a:ext>
                </a:extLst>
              </a:tr>
              <a:tr h="325804">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162102619"/>
                  </a:ext>
                </a:extLst>
              </a:tr>
              <a:tr h="325804">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70312474"/>
                  </a:ext>
                </a:extLst>
              </a:tr>
              <a:tr h="325804">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526756993"/>
                  </a:ext>
                </a:extLst>
              </a:tr>
              <a:tr h="325804">
                <a:tc>
                  <a:txBody>
                    <a:bodyPr/>
                    <a:lstStyle/>
                    <a:p>
                      <a:pPr algn="l" fontAlgn="b"/>
                      <a:r>
                        <a:rPr lang="en-US" sz="1200" u="none" strike="noStrike" dirty="0">
                          <a:solidFill>
                            <a:schemeClr val="tx1"/>
                          </a:solidFill>
                          <a:effectLst/>
                          <a:latin typeface="+mn-lt"/>
                        </a:rPr>
                        <a:t>Average Query Runtime, Seconds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query_counts.csv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671528653"/>
                  </a:ext>
                </a:extLst>
              </a:tr>
            </a:tbl>
          </a:graphicData>
        </a:graphic>
      </p:graphicFrame>
    </p:spTree>
    <p:custDataLst>
      <p:tags r:id="rId1"/>
    </p:custDataLst>
    <p:extLst>
      <p:ext uri="{BB962C8B-B14F-4D97-AF65-F5344CB8AC3E}">
        <p14:creationId xmlns:p14="http://schemas.microsoft.com/office/powerpoint/2010/main" val="243484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61A097-1C10-1D42-8E4C-B23D475EED67}"/>
              </a:ext>
            </a:extLst>
          </p:cNvPr>
          <p:cNvSpPr>
            <a:spLocks noGrp="1"/>
          </p:cNvSpPr>
          <p:nvPr>
            <p:ph type="subTitle" idx="1"/>
          </p:nvPr>
        </p:nvSpPr>
        <p:spPr/>
        <p:txBody>
          <a:bodyPr/>
          <a:lstStyle/>
          <a:p>
            <a:r>
              <a:rPr lang="en-US"/>
              <a:t>Associated Migration Challenges</a:t>
            </a:r>
          </a:p>
        </p:txBody>
      </p:sp>
      <p:sp>
        <p:nvSpPr>
          <p:cNvPr id="3" name="Text Placeholder 2">
            <a:extLst>
              <a:ext uri="{FF2B5EF4-FFF2-40B4-BE49-F238E27FC236}">
                <a16:creationId xmlns:a16="http://schemas.microsoft.com/office/drawing/2014/main" id="{08167EB9-1FF1-2443-90B7-B730EA917D5A}"/>
              </a:ext>
            </a:extLst>
          </p:cNvPr>
          <p:cNvSpPr>
            <a:spLocks noGrp="1"/>
          </p:cNvSpPr>
          <p:nvPr>
            <p:ph type="body" sz="quarter" idx="10"/>
          </p:nvPr>
        </p:nvSpPr>
        <p:spPr/>
        <p:txBody>
          <a:bodyPr/>
          <a:lstStyle/>
          <a:p>
            <a:r>
              <a:rPr lang="en-US"/>
              <a:t>System Analysis</a:t>
            </a:r>
          </a:p>
        </p:txBody>
      </p:sp>
    </p:spTree>
    <p:extLst>
      <p:ext uri="{BB962C8B-B14F-4D97-AF65-F5344CB8AC3E}">
        <p14:creationId xmlns:p14="http://schemas.microsoft.com/office/powerpoint/2010/main" val="28719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8BC2D-353F-6C47-8F00-A709F73C7701}"/>
              </a:ext>
            </a:extLst>
          </p:cNvPr>
          <p:cNvSpPr>
            <a:spLocks noGrp="1"/>
          </p:cNvSpPr>
          <p:nvPr>
            <p:ph type="body" sz="quarter" idx="10"/>
          </p:nvPr>
        </p:nvSpPr>
        <p:spPr/>
        <p:txBody>
          <a:bodyPr/>
          <a:lstStyle/>
          <a:p>
            <a:r>
              <a:rPr lang="en-US"/>
              <a:t>Data Transfers</a:t>
            </a:r>
          </a:p>
        </p:txBody>
      </p:sp>
      <p:sp>
        <p:nvSpPr>
          <p:cNvPr id="3" name="Subtitle 2">
            <a:extLst>
              <a:ext uri="{FF2B5EF4-FFF2-40B4-BE49-F238E27FC236}">
                <a16:creationId xmlns:a16="http://schemas.microsoft.com/office/drawing/2014/main" id="{0CCAA72D-52EF-7E44-9C0B-AB41029F6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115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E2DBB-3036-1A4F-965F-FC44581858A8}"/>
              </a:ext>
            </a:extLst>
          </p:cNvPr>
          <p:cNvSpPr>
            <a:spLocks noGrp="1"/>
          </p:cNvSpPr>
          <p:nvPr>
            <p:ph sz="quarter" idx="16"/>
          </p:nvPr>
        </p:nvSpPr>
        <p:spPr>
          <a:xfrm>
            <a:off x="3334871" y="2119849"/>
            <a:ext cx="8281819" cy="2827677"/>
          </a:xfrm>
        </p:spPr>
        <p:txBody>
          <a:bodyPr/>
          <a:lstStyle/>
          <a:p>
            <a:pPr marL="0" indent="0">
              <a:lnSpc>
                <a:spcPct val="100000"/>
              </a:lnSpc>
              <a:buNone/>
            </a:pPr>
            <a:r>
              <a:rPr lang="en-US" sz="1800" b="1">
                <a:solidFill>
                  <a:schemeClr val="tx2"/>
                </a:solidFill>
              </a:rPr>
              <a:t>Ingress of Data</a:t>
            </a:r>
          </a:p>
          <a:p>
            <a:pPr>
              <a:lnSpc>
                <a:spcPct val="100000"/>
              </a:lnSpc>
            </a:pPr>
            <a:r>
              <a:rPr lang="en-US" sz="1600"/>
              <a:t>Depends greatly on the connectivity between customers and their cloud providers</a:t>
            </a:r>
          </a:p>
          <a:p>
            <a:pPr>
              <a:lnSpc>
                <a:spcPct val="100000"/>
              </a:lnSpc>
            </a:pPr>
            <a:r>
              <a:rPr lang="en-US" sz="1600"/>
              <a:t>No cost</a:t>
            </a:r>
          </a:p>
          <a:p>
            <a:pPr>
              <a:lnSpc>
                <a:spcPct val="100000"/>
              </a:lnSpc>
            </a:pPr>
            <a:r>
              <a:rPr lang="en-US" sz="1600"/>
              <a:t>Potential data transfer bottleneck</a:t>
            </a:r>
          </a:p>
          <a:p>
            <a:pPr marL="0" indent="0">
              <a:lnSpc>
                <a:spcPct val="100000"/>
              </a:lnSpc>
              <a:buNone/>
            </a:pPr>
            <a:r>
              <a:rPr lang="en-US" sz="1800" b="1">
                <a:solidFill>
                  <a:schemeClr val="tx2"/>
                </a:solidFill>
              </a:rPr>
              <a:t>Egress Charges</a:t>
            </a:r>
          </a:p>
          <a:p>
            <a:pPr>
              <a:lnSpc>
                <a:spcPct val="100000"/>
              </a:lnSpc>
            </a:pPr>
            <a:r>
              <a:rPr lang="en-US" sz="1600"/>
              <a:t>Cloud Service Providers like to keep data in and not let it out</a:t>
            </a:r>
          </a:p>
          <a:p>
            <a:pPr>
              <a:lnSpc>
                <a:spcPct val="100000"/>
              </a:lnSpc>
            </a:pPr>
            <a:r>
              <a:rPr lang="en-US" sz="1600"/>
              <a:t>“Usually cloud providers charge between 5 and 20 cents per GB every time you move your data from their cloud storage…”</a:t>
            </a:r>
          </a:p>
        </p:txBody>
      </p:sp>
      <p:sp>
        <p:nvSpPr>
          <p:cNvPr id="4" name="Title 3">
            <a:extLst>
              <a:ext uri="{FF2B5EF4-FFF2-40B4-BE49-F238E27FC236}">
                <a16:creationId xmlns:a16="http://schemas.microsoft.com/office/drawing/2014/main" id="{4754887A-4EC3-8D4B-B79D-8B9A2F30D0D8}"/>
              </a:ext>
            </a:extLst>
          </p:cNvPr>
          <p:cNvSpPr>
            <a:spLocks noGrp="1"/>
          </p:cNvSpPr>
          <p:nvPr>
            <p:ph type="title"/>
          </p:nvPr>
        </p:nvSpPr>
        <p:spPr/>
        <p:txBody>
          <a:bodyPr/>
          <a:lstStyle/>
          <a:p>
            <a:r>
              <a:rPr lang="en-US"/>
              <a:t>Ingress and Egress Issues</a:t>
            </a:r>
          </a:p>
        </p:txBody>
      </p:sp>
      <p:grpSp>
        <p:nvGrpSpPr>
          <p:cNvPr id="3" name="Group 2">
            <a:extLst>
              <a:ext uri="{FF2B5EF4-FFF2-40B4-BE49-F238E27FC236}">
                <a16:creationId xmlns:a16="http://schemas.microsoft.com/office/drawing/2014/main" id="{7D1C4340-8624-B14C-8ADA-55DC11625158}"/>
              </a:ext>
            </a:extLst>
          </p:cNvPr>
          <p:cNvGrpSpPr/>
          <p:nvPr/>
        </p:nvGrpSpPr>
        <p:grpSpPr>
          <a:xfrm>
            <a:off x="1203496" y="2973394"/>
            <a:ext cx="1364876" cy="1136032"/>
            <a:chOff x="1378324" y="2860982"/>
            <a:chExt cx="1364876" cy="1136032"/>
          </a:xfrm>
        </p:grpSpPr>
        <p:grpSp>
          <p:nvGrpSpPr>
            <p:cNvPr id="13" name="Group 12">
              <a:extLst>
                <a:ext uri="{FF2B5EF4-FFF2-40B4-BE49-F238E27FC236}">
                  <a16:creationId xmlns:a16="http://schemas.microsoft.com/office/drawing/2014/main" id="{919C084B-5DEF-A14E-BB7D-3C2D9210A1EE}"/>
                </a:ext>
              </a:extLst>
            </p:cNvPr>
            <p:cNvGrpSpPr/>
            <p:nvPr/>
          </p:nvGrpSpPr>
          <p:grpSpPr>
            <a:xfrm>
              <a:off x="2095499" y="2860986"/>
              <a:ext cx="647701" cy="1136028"/>
              <a:chOff x="6095999" y="2293827"/>
              <a:chExt cx="360000" cy="631418"/>
            </a:xfrm>
          </p:grpSpPr>
          <p:pic>
            <p:nvPicPr>
              <p:cNvPr id="7" name="Graphic 6">
                <a:extLst>
                  <a:ext uri="{FF2B5EF4-FFF2-40B4-BE49-F238E27FC236}">
                    <a16:creationId xmlns:a16="http://schemas.microsoft.com/office/drawing/2014/main" id="{CC89CBD9-48DB-BD4E-92ED-01D8403D7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999" y="2293827"/>
                <a:ext cx="360000" cy="360000"/>
              </a:xfrm>
              <a:prstGeom prst="rect">
                <a:avLst/>
              </a:prstGeom>
            </p:spPr>
          </p:pic>
          <p:pic>
            <p:nvPicPr>
              <p:cNvPr id="10" name="Picture 9">
                <a:extLst>
                  <a:ext uri="{FF2B5EF4-FFF2-40B4-BE49-F238E27FC236}">
                    <a16:creationId xmlns:a16="http://schemas.microsoft.com/office/drawing/2014/main" id="{EF4F42D9-0629-DA4C-B96E-DB00EC45A05C}"/>
                  </a:ext>
                </a:extLst>
              </p:cNvPr>
              <p:cNvPicPr>
                <a:picLocks noChangeAspect="1"/>
              </p:cNvPicPr>
              <p:nvPr/>
            </p:nvPicPr>
            <p:blipFill>
              <a:blip r:embed="rId5"/>
              <a:stretch>
                <a:fillRect/>
              </a:stretch>
            </p:blipFill>
            <p:spPr>
              <a:xfrm>
                <a:off x="6153896" y="2671245"/>
                <a:ext cx="254000" cy="254000"/>
              </a:xfrm>
              <a:prstGeom prst="rect">
                <a:avLst/>
              </a:prstGeom>
            </p:spPr>
          </p:pic>
        </p:grpSp>
        <p:grpSp>
          <p:nvGrpSpPr>
            <p:cNvPr id="14" name="Group 13">
              <a:extLst>
                <a:ext uri="{FF2B5EF4-FFF2-40B4-BE49-F238E27FC236}">
                  <a16:creationId xmlns:a16="http://schemas.microsoft.com/office/drawing/2014/main" id="{D9CAE305-3493-3E45-BD7B-1710DECA6120}"/>
                </a:ext>
              </a:extLst>
            </p:cNvPr>
            <p:cNvGrpSpPr/>
            <p:nvPr/>
          </p:nvGrpSpPr>
          <p:grpSpPr>
            <a:xfrm>
              <a:off x="1378324" y="2860982"/>
              <a:ext cx="647701" cy="1136032"/>
              <a:chOff x="548370" y="2307274"/>
              <a:chExt cx="360000" cy="631420"/>
            </a:xfrm>
          </p:grpSpPr>
          <p:pic>
            <p:nvPicPr>
              <p:cNvPr id="9" name="Graphic 8">
                <a:extLst>
                  <a:ext uri="{FF2B5EF4-FFF2-40B4-BE49-F238E27FC236}">
                    <a16:creationId xmlns:a16="http://schemas.microsoft.com/office/drawing/2014/main" id="{6E3F2EDA-186A-614B-B5BA-B7514AC647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370" y="2307274"/>
                <a:ext cx="360000" cy="360000"/>
              </a:xfrm>
              <a:prstGeom prst="rect">
                <a:avLst/>
              </a:prstGeom>
            </p:spPr>
          </p:pic>
          <p:pic>
            <p:nvPicPr>
              <p:cNvPr id="11" name="Picture 10">
                <a:extLst>
                  <a:ext uri="{FF2B5EF4-FFF2-40B4-BE49-F238E27FC236}">
                    <a16:creationId xmlns:a16="http://schemas.microsoft.com/office/drawing/2014/main" id="{688E969B-AE01-C04F-A26A-7D3A6385DBE6}"/>
                  </a:ext>
                </a:extLst>
              </p:cNvPr>
              <p:cNvPicPr>
                <a:picLocks noChangeAspect="1"/>
              </p:cNvPicPr>
              <p:nvPr/>
            </p:nvPicPr>
            <p:blipFill>
              <a:blip r:embed="rId8"/>
              <a:stretch>
                <a:fillRect/>
              </a:stretch>
            </p:blipFill>
            <p:spPr>
              <a:xfrm>
                <a:off x="601370" y="2684694"/>
                <a:ext cx="254000" cy="254000"/>
              </a:xfrm>
              <a:prstGeom prst="rect">
                <a:avLst/>
              </a:prstGeom>
            </p:spPr>
          </p:pic>
        </p:grpSp>
      </p:grpSp>
    </p:spTree>
    <p:extLst>
      <p:ext uri="{BB962C8B-B14F-4D97-AF65-F5344CB8AC3E}">
        <p14:creationId xmlns:p14="http://schemas.microsoft.com/office/powerpoint/2010/main" val="332347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grpSp>
        <p:nvGrpSpPr>
          <p:cNvPr id="4" name="Group 3">
            <a:extLst>
              <a:ext uri="{FF2B5EF4-FFF2-40B4-BE49-F238E27FC236}">
                <a16:creationId xmlns:a16="http://schemas.microsoft.com/office/drawing/2014/main" id="{52525D15-378B-6642-A715-3D290E818B4D}"/>
              </a:ext>
            </a:extLst>
          </p:cNvPr>
          <p:cNvGrpSpPr/>
          <p:nvPr/>
        </p:nvGrpSpPr>
        <p:grpSpPr>
          <a:xfrm>
            <a:off x="10546080" y="854"/>
            <a:ext cx="1645920" cy="813549"/>
            <a:chOff x="10546080" y="854"/>
            <a:chExt cx="1645920" cy="813549"/>
          </a:xfrm>
        </p:grpSpPr>
        <p:sp>
          <p:nvSpPr>
            <p:cNvPr id="2" name="TextBox 1">
              <a:extLst>
                <a:ext uri="{FF2B5EF4-FFF2-40B4-BE49-F238E27FC236}">
                  <a16:creationId xmlns:a16="http://schemas.microsoft.com/office/drawing/2014/main" id="{3CF3C756-6B5A-E444-8FDD-F400CDB8260E}"/>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3" name="Rectangle 2">
              <a:extLst>
                <a:ext uri="{FF2B5EF4-FFF2-40B4-BE49-F238E27FC236}">
                  <a16:creationId xmlns:a16="http://schemas.microsoft.com/office/drawing/2014/main" id="{D264F418-F155-BE43-A8A1-1FF98C9CF658}"/>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25" name="Picture 3" descr="Image result for important icon">
              <a:extLst>
                <a:ext uri="{FF2B5EF4-FFF2-40B4-BE49-F238E27FC236}">
                  <a16:creationId xmlns:a16="http://schemas.microsoft.com/office/drawing/2014/main" id="{E0DED612-A3C9-9844-8662-1C54624CD04B}"/>
                </a:ext>
              </a:extLst>
            </p:cNvPr>
            <p:cNvPicPr>
              <a:picLocks noChangeAspect="1" noChangeArrowheads="1"/>
            </p:cNvPicPr>
            <p:nvPr/>
          </p:nvPicPr>
          <p:blipFill>
            <a:blip r:embed="rId3" r:link="rId4" cstate="hqprint">
              <a:lum bright="70000" contrast="-70000"/>
              <a:extLst>
                <a:ext uri="{28A0092B-C50C-407E-A947-70E740481C1C}">
                  <a14:useLocalDpi xmlns:a14="http://schemas.microsoft.com/office/drawing/2010/main"/>
                </a:ext>
              </a:extLst>
            </a:blip>
            <a:srcRect/>
            <a:stretch>
              <a:fillRect/>
            </a:stretch>
          </p:blipFill>
          <p:spPr bwMode="auto">
            <a:xfrm>
              <a:off x="10696719"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pic:bq</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06530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88ED4-7CF4-9449-B7B4-417855C7121B}"/>
              </a:ext>
            </a:extLst>
          </p:cNvPr>
          <p:cNvSpPr>
            <a:spLocks noGrp="1"/>
          </p:cNvSpPr>
          <p:nvPr>
            <p:ph type="body" sz="quarter" idx="10"/>
          </p:nvPr>
        </p:nvSpPr>
        <p:spPr/>
        <p:txBody>
          <a:bodyPr/>
          <a:lstStyle/>
          <a:p>
            <a:r>
              <a:rPr lang="en-US"/>
              <a:t>Architectural Considerations</a:t>
            </a:r>
          </a:p>
        </p:txBody>
      </p:sp>
      <p:sp>
        <p:nvSpPr>
          <p:cNvPr id="3" name="Subtitle 2">
            <a:extLst>
              <a:ext uri="{FF2B5EF4-FFF2-40B4-BE49-F238E27FC236}">
                <a16:creationId xmlns:a16="http://schemas.microsoft.com/office/drawing/2014/main" id="{820DD63E-2522-424E-9D14-41A9C2B2A6C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5384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2FFCC8-BD0A-934F-BF99-6B6C5CE371CD}"/>
              </a:ext>
            </a:extLst>
          </p:cNvPr>
          <p:cNvSpPr>
            <a:spLocks noGrp="1"/>
          </p:cNvSpPr>
          <p:nvPr>
            <p:ph type="body" sz="quarter" idx="11"/>
          </p:nvPr>
        </p:nvSpPr>
        <p:spPr/>
        <p:txBody>
          <a:bodyPr/>
          <a:lstStyle/>
          <a:p>
            <a:r>
              <a:rPr lang="en-US"/>
              <a:t>Based on internal and 3</a:t>
            </a:r>
            <a:r>
              <a:rPr lang="en-US" baseline="30000"/>
              <a:t>rd</a:t>
            </a:r>
            <a:r>
              <a:rPr lang="en-US"/>
              <a:t> party benchmark experience</a:t>
            </a:r>
          </a:p>
        </p:txBody>
      </p:sp>
      <p:sp>
        <p:nvSpPr>
          <p:cNvPr id="4" name="Title 3">
            <a:extLst>
              <a:ext uri="{FF2B5EF4-FFF2-40B4-BE49-F238E27FC236}">
                <a16:creationId xmlns:a16="http://schemas.microsoft.com/office/drawing/2014/main" id="{64625BEA-8A9A-454C-A960-CEAE464E6F3E}"/>
              </a:ext>
            </a:extLst>
          </p:cNvPr>
          <p:cNvSpPr>
            <a:spLocks noGrp="1"/>
          </p:cNvSpPr>
          <p:nvPr>
            <p:ph type="title"/>
          </p:nvPr>
        </p:nvSpPr>
        <p:spPr/>
        <p:txBody>
          <a:bodyPr/>
          <a:lstStyle/>
          <a:p>
            <a:r>
              <a:rPr lang="en-US"/>
              <a:t>Architectural Limitations for BigQuery</a:t>
            </a:r>
          </a:p>
        </p:txBody>
      </p:sp>
      <p:grpSp>
        <p:nvGrpSpPr>
          <p:cNvPr id="24" name="Group 23">
            <a:extLst>
              <a:ext uri="{FF2B5EF4-FFF2-40B4-BE49-F238E27FC236}">
                <a16:creationId xmlns:a16="http://schemas.microsoft.com/office/drawing/2014/main" id="{853D9FBE-10F0-4243-8183-F2642843BDEF}"/>
              </a:ext>
            </a:extLst>
          </p:cNvPr>
          <p:cNvGrpSpPr/>
          <p:nvPr/>
        </p:nvGrpSpPr>
        <p:grpSpPr>
          <a:xfrm>
            <a:off x="2428870" y="2613465"/>
            <a:ext cx="7334260" cy="2738096"/>
            <a:chOff x="2393090" y="2613465"/>
            <a:chExt cx="7334260" cy="2738096"/>
          </a:xfrm>
        </p:grpSpPr>
        <p:sp>
          <p:nvSpPr>
            <p:cNvPr id="7" name="Text Placeholder 2">
              <a:extLst>
                <a:ext uri="{FF2B5EF4-FFF2-40B4-BE49-F238E27FC236}">
                  <a16:creationId xmlns:a16="http://schemas.microsoft.com/office/drawing/2014/main" id="{96041A1B-2373-A348-8C2F-092D8369CD79}"/>
                </a:ext>
              </a:extLst>
            </p:cNvPr>
            <p:cNvSpPr txBox="1">
              <a:spLocks/>
            </p:cNvSpPr>
            <p:nvPr/>
          </p:nvSpPr>
          <p:spPr>
            <a:xfrm>
              <a:off x="3252681" y="3837128"/>
              <a:ext cx="3215998"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Complicated Join Limitations</a:t>
              </a:r>
            </a:p>
          </p:txBody>
        </p:sp>
        <p:sp>
          <p:nvSpPr>
            <p:cNvPr id="8" name="Text Placeholder 2">
              <a:extLst>
                <a:ext uri="{FF2B5EF4-FFF2-40B4-BE49-F238E27FC236}">
                  <a16:creationId xmlns:a16="http://schemas.microsoft.com/office/drawing/2014/main" id="{6EFAC03B-076A-8F4D-8E1B-5C095F0B1585}"/>
                </a:ext>
              </a:extLst>
            </p:cNvPr>
            <p:cNvSpPr txBox="1">
              <a:spLocks/>
            </p:cNvSpPr>
            <p:nvPr/>
          </p:nvSpPr>
          <p:spPr>
            <a:xfrm>
              <a:off x="3252681" y="4903169"/>
              <a:ext cx="2552609"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Large Table Limitations</a:t>
              </a:r>
            </a:p>
          </p:txBody>
        </p:sp>
        <p:grpSp>
          <p:nvGrpSpPr>
            <p:cNvPr id="11" name="Group 10">
              <a:extLst>
                <a:ext uri="{FF2B5EF4-FFF2-40B4-BE49-F238E27FC236}">
                  <a16:creationId xmlns:a16="http://schemas.microsoft.com/office/drawing/2014/main" id="{38788062-73CC-1945-ABAB-5DE367BCED1A}"/>
                </a:ext>
              </a:extLst>
            </p:cNvPr>
            <p:cNvGrpSpPr/>
            <p:nvPr/>
          </p:nvGrpSpPr>
          <p:grpSpPr>
            <a:xfrm>
              <a:off x="3252681" y="2613466"/>
              <a:ext cx="3007568" cy="636028"/>
              <a:chOff x="2519173" y="2660531"/>
              <a:chExt cx="3007568" cy="636028"/>
            </a:xfrm>
          </p:grpSpPr>
          <p:sp>
            <p:nvSpPr>
              <p:cNvPr id="6" name="Text Placeholder 2">
                <a:extLst>
                  <a:ext uri="{FF2B5EF4-FFF2-40B4-BE49-F238E27FC236}">
                    <a16:creationId xmlns:a16="http://schemas.microsoft.com/office/drawing/2014/main" id="{6C6A3E9C-F5C4-8842-9444-068A90567AC5}"/>
                  </a:ext>
                </a:extLst>
              </p:cNvPr>
              <p:cNvSpPr txBox="1">
                <a:spLocks/>
              </p:cNvSpPr>
              <p:nvPr/>
            </p:nvSpPr>
            <p:spPr>
              <a:xfrm>
                <a:off x="2519173" y="2660531"/>
                <a:ext cx="3005327" cy="315244"/>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Complex Mixed Workloads</a:t>
                </a:r>
              </a:p>
            </p:txBody>
          </p:sp>
          <p:sp>
            <p:nvSpPr>
              <p:cNvPr id="9" name="Text Placeholder 2">
                <a:extLst>
                  <a:ext uri="{FF2B5EF4-FFF2-40B4-BE49-F238E27FC236}">
                    <a16:creationId xmlns:a16="http://schemas.microsoft.com/office/drawing/2014/main" id="{09A5C107-F2F1-964A-8C43-2ADC36873A7A}"/>
                  </a:ext>
                </a:extLst>
              </p:cNvPr>
              <p:cNvSpPr txBox="1">
                <a:spLocks/>
              </p:cNvSpPr>
              <p:nvPr/>
            </p:nvSpPr>
            <p:spPr>
              <a:xfrm>
                <a:off x="2521414" y="2975774"/>
                <a:ext cx="3005327"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rPr>
                  <a:t>Large number of “operational queries”</a:t>
                </a:r>
              </a:p>
            </p:txBody>
          </p:sp>
        </p:grpSp>
        <p:sp>
          <p:nvSpPr>
            <p:cNvPr id="12" name="Right Brace 11">
              <a:extLst>
                <a:ext uri="{FF2B5EF4-FFF2-40B4-BE49-F238E27FC236}">
                  <a16:creationId xmlns:a16="http://schemas.microsoft.com/office/drawing/2014/main" id="{9434BA8E-819B-7A48-BBC3-65B6FAA4F2B8}"/>
                </a:ext>
              </a:extLst>
            </p:cNvPr>
            <p:cNvSpPr/>
            <p:nvPr/>
          </p:nvSpPr>
          <p:spPr>
            <a:xfrm>
              <a:off x="6897865" y="2613465"/>
              <a:ext cx="302558" cy="2610489"/>
            </a:xfrm>
            <a:prstGeom prst="rightBrace">
              <a:avLst>
                <a:gd name="adj1" fmla="val 52979"/>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a:extLst>
                <a:ext uri="{FF2B5EF4-FFF2-40B4-BE49-F238E27FC236}">
                  <a16:creationId xmlns:a16="http://schemas.microsoft.com/office/drawing/2014/main" id="{C9D77238-13FB-8C4B-AFC2-1427AC33E251}"/>
                </a:ext>
              </a:extLst>
            </p:cNvPr>
            <p:cNvSpPr/>
            <p:nvPr/>
          </p:nvSpPr>
          <p:spPr>
            <a:xfrm>
              <a:off x="7629609" y="2869838"/>
              <a:ext cx="2097741" cy="209774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a:solidFill>
                    <a:schemeClr val="tx2"/>
                  </a:solidFill>
                </a:rPr>
                <a:t>NOT Ideal for BigQuery</a:t>
              </a:r>
            </a:p>
          </p:txBody>
        </p:sp>
        <p:grpSp>
          <p:nvGrpSpPr>
            <p:cNvPr id="18" name="Group 17">
              <a:extLst>
                <a:ext uri="{FF2B5EF4-FFF2-40B4-BE49-F238E27FC236}">
                  <a16:creationId xmlns:a16="http://schemas.microsoft.com/office/drawing/2014/main" id="{4DA60506-C414-3348-9844-943788D2975F}"/>
                </a:ext>
              </a:extLst>
            </p:cNvPr>
            <p:cNvGrpSpPr/>
            <p:nvPr/>
          </p:nvGrpSpPr>
          <p:grpSpPr>
            <a:xfrm>
              <a:off x="2393090" y="2643479"/>
              <a:ext cx="576000" cy="576000"/>
              <a:chOff x="1728580" y="2669140"/>
              <a:chExt cx="576000" cy="576000"/>
            </a:xfrm>
          </p:grpSpPr>
          <p:sp>
            <p:nvSpPr>
              <p:cNvPr id="15" name="Oval 14">
                <a:extLst>
                  <a:ext uri="{FF2B5EF4-FFF2-40B4-BE49-F238E27FC236}">
                    <a16:creationId xmlns:a16="http://schemas.microsoft.com/office/drawing/2014/main" id="{4660B8AE-DAFA-184A-9C6C-2592B9A491A6}"/>
                  </a:ext>
                </a:extLst>
              </p:cNvPr>
              <p:cNvSpPr>
                <a:spLocks noChangeAspect="1"/>
              </p:cNvSpPr>
              <p:nvPr/>
            </p:nvSpPr>
            <p:spPr>
              <a:xfrm>
                <a:off x="1728580" y="266914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4" name="Picture 13">
                <a:extLst>
                  <a:ext uri="{FF2B5EF4-FFF2-40B4-BE49-F238E27FC236}">
                    <a16:creationId xmlns:a16="http://schemas.microsoft.com/office/drawing/2014/main" id="{82002964-C98B-9642-A1C2-2E2C316F895A}"/>
                  </a:ext>
                </a:extLst>
              </p:cNvPr>
              <p:cNvPicPr>
                <a:picLocks noChangeAspect="1"/>
              </p:cNvPicPr>
              <p:nvPr/>
            </p:nvPicPr>
            <p:blipFill>
              <a:blip r:embed="rId2"/>
              <a:stretch>
                <a:fillRect/>
              </a:stretch>
            </p:blipFill>
            <p:spPr>
              <a:xfrm>
                <a:off x="1876580" y="2831140"/>
                <a:ext cx="280000" cy="252000"/>
              </a:xfrm>
              <a:prstGeom prst="rect">
                <a:avLst/>
              </a:prstGeom>
            </p:spPr>
          </p:pic>
        </p:grpSp>
        <p:grpSp>
          <p:nvGrpSpPr>
            <p:cNvPr id="22" name="Group 21">
              <a:extLst>
                <a:ext uri="{FF2B5EF4-FFF2-40B4-BE49-F238E27FC236}">
                  <a16:creationId xmlns:a16="http://schemas.microsoft.com/office/drawing/2014/main" id="{C6CA1959-0866-5040-9B28-D27D003B79F2}"/>
                </a:ext>
              </a:extLst>
            </p:cNvPr>
            <p:cNvGrpSpPr/>
            <p:nvPr/>
          </p:nvGrpSpPr>
          <p:grpSpPr>
            <a:xfrm>
              <a:off x="2393090" y="4775561"/>
              <a:ext cx="576000" cy="576000"/>
              <a:chOff x="2464650" y="4775561"/>
              <a:chExt cx="576000" cy="576000"/>
            </a:xfrm>
          </p:grpSpPr>
          <p:sp>
            <p:nvSpPr>
              <p:cNvPr id="17" name="Oval 16">
                <a:extLst>
                  <a:ext uri="{FF2B5EF4-FFF2-40B4-BE49-F238E27FC236}">
                    <a16:creationId xmlns:a16="http://schemas.microsoft.com/office/drawing/2014/main" id="{91E6EF2B-253A-8B4C-84F8-F954150304FD}"/>
                  </a:ext>
                </a:extLst>
              </p:cNvPr>
              <p:cNvSpPr>
                <a:spLocks noChangeAspect="1"/>
              </p:cNvSpPr>
              <p:nvPr/>
            </p:nvSpPr>
            <p:spPr>
              <a:xfrm>
                <a:off x="2464650" y="47755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0" name="Picture 19">
                <a:extLst>
                  <a:ext uri="{FF2B5EF4-FFF2-40B4-BE49-F238E27FC236}">
                    <a16:creationId xmlns:a16="http://schemas.microsoft.com/office/drawing/2014/main" id="{9449D17E-163E-E644-9672-3ECFBBCFE36A}"/>
                  </a:ext>
                </a:extLst>
              </p:cNvPr>
              <p:cNvPicPr>
                <a:picLocks noChangeAspect="1"/>
              </p:cNvPicPr>
              <p:nvPr/>
            </p:nvPicPr>
            <p:blipFill>
              <a:blip r:embed="rId3"/>
              <a:stretch>
                <a:fillRect/>
              </a:stretch>
            </p:blipFill>
            <p:spPr>
              <a:xfrm>
                <a:off x="2630466" y="4934946"/>
                <a:ext cx="244368" cy="257229"/>
              </a:xfrm>
              <a:prstGeom prst="rect">
                <a:avLst/>
              </a:prstGeom>
            </p:spPr>
          </p:pic>
        </p:grpSp>
        <p:grpSp>
          <p:nvGrpSpPr>
            <p:cNvPr id="23" name="Group 22">
              <a:extLst>
                <a:ext uri="{FF2B5EF4-FFF2-40B4-BE49-F238E27FC236}">
                  <a16:creationId xmlns:a16="http://schemas.microsoft.com/office/drawing/2014/main" id="{3B2BE8E4-E930-414C-A3BF-03EDA2FCA77F}"/>
                </a:ext>
              </a:extLst>
            </p:cNvPr>
            <p:cNvGrpSpPr/>
            <p:nvPr/>
          </p:nvGrpSpPr>
          <p:grpSpPr>
            <a:xfrm>
              <a:off x="2393090" y="3709520"/>
              <a:ext cx="576000" cy="576000"/>
              <a:chOff x="2464650" y="3709520"/>
              <a:chExt cx="576000" cy="576000"/>
            </a:xfrm>
          </p:grpSpPr>
          <p:sp>
            <p:nvSpPr>
              <p:cNvPr id="16" name="Oval 15">
                <a:extLst>
                  <a:ext uri="{FF2B5EF4-FFF2-40B4-BE49-F238E27FC236}">
                    <a16:creationId xmlns:a16="http://schemas.microsoft.com/office/drawing/2014/main" id="{14E8C80B-716D-3B4B-8D02-FC07E4A52873}"/>
                  </a:ext>
                </a:extLst>
              </p:cNvPr>
              <p:cNvSpPr>
                <a:spLocks noChangeAspect="1"/>
              </p:cNvSpPr>
              <p:nvPr/>
            </p:nvSpPr>
            <p:spPr>
              <a:xfrm>
                <a:off x="2464650" y="370952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1" name="Picture 20">
                <a:extLst>
                  <a:ext uri="{FF2B5EF4-FFF2-40B4-BE49-F238E27FC236}">
                    <a16:creationId xmlns:a16="http://schemas.microsoft.com/office/drawing/2014/main" id="{2AECDD2D-A2C8-6143-9018-DCFDB8C93368}"/>
                  </a:ext>
                </a:extLst>
              </p:cNvPr>
              <p:cNvPicPr>
                <a:picLocks noChangeAspect="1"/>
              </p:cNvPicPr>
              <p:nvPr/>
            </p:nvPicPr>
            <p:blipFill>
              <a:blip r:embed="rId4"/>
              <a:stretch>
                <a:fillRect/>
              </a:stretch>
            </p:blipFill>
            <p:spPr>
              <a:xfrm>
                <a:off x="2625650" y="3870520"/>
                <a:ext cx="254000" cy="254000"/>
              </a:xfrm>
              <a:prstGeom prst="rect">
                <a:avLst/>
              </a:prstGeom>
            </p:spPr>
          </p:pic>
        </p:grpSp>
      </p:grpSp>
    </p:spTree>
    <p:extLst>
      <p:ext uri="{BB962C8B-B14F-4D97-AF65-F5344CB8AC3E}">
        <p14:creationId xmlns:p14="http://schemas.microsoft.com/office/powerpoint/2010/main" val="313278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367E-2793-46DB-913E-DFD5C46F2DAB}"/>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E79A5875-7899-4FF8-BAB9-A2CD782CE295}"/>
              </a:ext>
            </a:extLst>
          </p:cNvPr>
          <p:cNvSpPr>
            <a:spLocks noGrp="1"/>
          </p:cNvSpPr>
          <p:nvPr>
            <p:ph sz="quarter" idx="17"/>
          </p:nvPr>
        </p:nvSpPr>
        <p:spPr>
          <a:xfrm>
            <a:off x="576070" y="1600200"/>
            <a:ext cx="11044429" cy="4610099"/>
          </a:xfrm>
        </p:spPr>
        <p:txBody>
          <a:bodyPr/>
          <a:lstStyle/>
          <a:p>
            <a:r>
              <a:rPr lang="en-US" sz="1800"/>
              <a:t>Plan for Ongoing Success in the Cloud</a:t>
            </a:r>
          </a:p>
          <a:p>
            <a:r>
              <a:rPr lang="en-US" sz="1800"/>
              <a:t>BigQuery Background</a:t>
            </a:r>
          </a:p>
          <a:p>
            <a:r>
              <a:rPr lang="en-US" sz="1800"/>
              <a:t>Key System Metrics </a:t>
            </a:r>
          </a:p>
          <a:p>
            <a:r>
              <a:rPr lang="en-US" sz="1800"/>
              <a:t>System Analysis</a:t>
            </a:r>
          </a:p>
          <a:p>
            <a:pPr lvl="1"/>
            <a:r>
              <a:rPr lang="en-US" sz="1600"/>
              <a:t>Data Transfer</a:t>
            </a:r>
          </a:p>
          <a:p>
            <a:pPr lvl="1"/>
            <a:r>
              <a:rPr lang="en-US" sz="1600"/>
              <a:t>Architectural Consideration</a:t>
            </a:r>
          </a:p>
          <a:p>
            <a:pPr lvl="1"/>
            <a:r>
              <a:rPr lang="en-US" sz="1600"/>
              <a:t>System Platform Limitations</a:t>
            </a:r>
          </a:p>
          <a:p>
            <a:pPr lvl="1"/>
            <a:r>
              <a:rPr lang="en-US" sz="1600"/>
              <a:t>Dictionary and Schema Analysis</a:t>
            </a:r>
          </a:p>
          <a:p>
            <a:r>
              <a:rPr lang="en-US" sz="1800"/>
              <a:t>Summary</a:t>
            </a:r>
          </a:p>
        </p:txBody>
      </p:sp>
    </p:spTree>
    <p:custDataLst>
      <p:tags r:id="rId1"/>
    </p:custDataLst>
    <p:extLst>
      <p:ext uri="{BB962C8B-B14F-4D97-AF65-F5344CB8AC3E}">
        <p14:creationId xmlns:p14="http://schemas.microsoft.com/office/powerpoint/2010/main" val="387362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grpSp>
        <p:nvGrpSpPr>
          <p:cNvPr id="12" name="Group 11">
            <a:extLst>
              <a:ext uri="{FF2B5EF4-FFF2-40B4-BE49-F238E27FC236}">
                <a16:creationId xmlns:a16="http://schemas.microsoft.com/office/drawing/2014/main" id="{047B863E-AAA1-E94A-A247-9BBC6E50F37F}"/>
              </a:ext>
            </a:extLst>
          </p:cNvPr>
          <p:cNvGrpSpPr/>
          <p:nvPr/>
        </p:nvGrpSpPr>
        <p:grpSpPr>
          <a:xfrm>
            <a:off x="10546080" y="854"/>
            <a:ext cx="1645920" cy="813549"/>
            <a:chOff x="10546080" y="854"/>
            <a:chExt cx="1645920" cy="813549"/>
          </a:xfrm>
        </p:grpSpPr>
        <p:sp>
          <p:nvSpPr>
            <p:cNvPr id="13" name="TextBox 12">
              <a:extLst>
                <a:ext uri="{FF2B5EF4-FFF2-40B4-BE49-F238E27FC236}">
                  <a16:creationId xmlns:a16="http://schemas.microsoft.com/office/drawing/2014/main" id="{1D65CEA7-D7B1-CC47-BBD6-7E5C01BC3026}"/>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52731FC8-7DE1-EC45-BB79-B377ACFBA32E}"/>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7" name="Picture 3" descr="Image result for important icon">
              <a:extLst>
                <a:ext uri="{FF2B5EF4-FFF2-40B4-BE49-F238E27FC236}">
                  <a16:creationId xmlns:a16="http://schemas.microsoft.com/office/drawing/2014/main" id="{92E9DABE-8F19-F247-843A-D7AE6D2BA7AC}"/>
                </a:ext>
              </a:extLst>
            </p:cNvPr>
            <p:cNvPicPr>
              <a:picLocks noChangeAspect="1" noChangeArrowheads="1"/>
            </p:cNvPicPr>
            <p:nvPr/>
          </p:nvPicPr>
          <p:blipFill>
            <a:blip r:embed="rId3" r:link="rId4"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10972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90693" y="2322285"/>
            <a:ext cx="10972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401781" y="1169147"/>
            <a:ext cx="10764983" cy="813548"/>
          </a:xfrm>
          <a:prstGeom prst="rect">
            <a:avLst/>
          </a:prstGeom>
          <a:noFill/>
        </p:spPr>
        <p:txBody>
          <a:bodyPr wrap="square" lIns="182880" tIns="182880" rIns="182880" bIns="182880" rtlCol="0" anchor="t" anchorCtr="0">
            <a:noAutofit/>
          </a:bodyPr>
          <a:lstStyle/>
          <a:p>
            <a:r>
              <a:rPr lang="en-PH" sz="2000" dirty="0"/>
              <a:t>Average {{</a:t>
            </a:r>
            <a:r>
              <a:rPr lang="en-PH" sz="2000" dirty="0" err="1"/>
              <a:t>val:bq</a:t>
            </a:r>
            <a:r>
              <a:rPr lang="en-PH" sz="2000" dirty="0"/>
              <a:t>--</a:t>
            </a:r>
            <a:r>
              <a:rPr lang="en-PH" sz="2000" dirty="0" err="1"/>
              <a:t>query_counts.csv</a:t>
            </a:r>
            <a:r>
              <a:rPr lang="en-PH" sz="2000" dirty="0"/>
              <a:t>[1:6]}}M per day. {{</a:t>
            </a:r>
            <a:r>
              <a:rPr lang="en-PH" sz="2000" dirty="0" err="1"/>
              <a:t>val:bq</a:t>
            </a:r>
            <a:r>
              <a:rPr lang="en-PH" sz="2000" dirty="0"/>
              <a:t>--</a:t>
            </a:r>
            <a:r>
              <a:rPr lang="en-PH" sz="2000" dirty="0" err="1"/>
              <a:t>query_counts.csv</a:t>
            </a:r>
            <a:r>
              <a:rPr lang="en-PH" sz="2000" dirty="0"/>
              <a:t>[1:14]}} % of the queries are sub-second</a:t>
            </a:r>
          </a:p>
        </p:txBody>
      </p:sp>
      <p:grpSp>
        <p:nvGrpSpPr>
          <p:cNvPr id="16" name="Group 15">
            <a:extLst>
              <a:ext uri="{FF2B5EF4-FFF2-40B4-BE49-F238E27FC236}">
                <a16:creationId xmlns:a16="http://schemas.microsoft.com/office/drawing/2014/main" id="{C14AA291-33AD-E142-8AAE-C480E52E5D3F}"/>
              </a:ext>
            </a:extLst>
          </p:cNvPr>
          <p:cNvGrpSpPr/>
          <p:nvPr/>
        </p:nvGrpSpPr>
        <p:grpSpPr>
          <a:xfrm>
            <a:off x="8060530" y="196886"/>
            <a:ext cx="2220798" cy="1521438"/>
            <a:chOff x="2841856" y="2232102"/>
            <a:chExt cx="2220798" cy="1521438"/>
          </a:xfrm>
        </p:grpSpPr>
        <p:sp>
          <p:nvSpPr>
            <p:cNvPr id="18" name="TextBox 17">
              <a:extLst>
                <a:ext uri="{FF2B5EF4-FFF2-40B4-BE49-F238E27FC236}">
                  <a16:creationId xmlns:a16="http://schemas.microsoft.com/office/drawing/2014/main" id="{0B779C4D-0F0C-4B4A-A808-0BF7D8FC0A1C}"/>
                </a:ext>
              </a:extLst>
            </p:cNvPr>
            <p:cNvSpPr txBox="1"/>
            <p:nvPr/>
          </p:nvSpPr>
          <p:spPr>
            <a:xfrm>
              <a:off x="2841856" y="2232102"/>
              <a:ext cx="2220798"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sp>
          <p:nvSpPr>
            <p:cNvPr id="19" name="Freeform: Shape 56">
              <a:extLst>
                <a:ext uri="{FF2B5EF4-FFF2-40B4-BE49-F238E27FC236}">
                  <a16:creationId xmlns:a16="http://schemas.microsoft.com/office/drawing/2014/main" id="{7035FD4F-8B73-F647-962A-B18A88E96088}"/>
                </a:ext>
              </a:extLst>
            </p:cNvPr>
            <p:cNvSpPr/>
            <p:nvPr/>
          </p:nvSpPr>
          <p:spPr>
            <a:xfrm>
              <a:off x="3124200" y="336232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XXXX</a:t>
              </a:r>
            </a:p>
          </p:txBody>
        </p:sp>
      </p:grpSp>
      <p:grpSp>
        <p:nvGrpSpPr>
          <p:cNvPr id="25" name="Group 24">
            <a:extLst>
              <a:ext uri="{FF2B5EF4-FFF2-40B4-BE49-F238E27FC236}">
                <a16:creationId xmlns:a16="http://schemas.microsoft.com/office/drawing/2014/main" id="{91CB3AB1-8BFD-F148-96F1-8ECB8C9DD672}"/>
              </a:ext>
            </a:extLst>
          </p:cNvPr>
          <p:cNvGrpSpPr/>
          <p:nvPr/>
        </p:nvGrpSpPr>
        <p:grpSpPr>
          <a:xfrm>
            <a:off x="10306231" y="1126603"/>
            <a:ext cx="2220798" cy="1595433"/>
            <a:chOff x="7577253" y="2297151"/>
            <a:chExt cx="2094794" cy="1595433"/>
          </a:xfrm>
        </p:grpSpPr>
        <p:sp>
          <p:nvSpPr>
            <p:cNvPr id="26" name="Freeform: Shape 56">
              <a:extLst>
                <a:ext uri="{FF2B5EF4-FFF2-40B4-BE49-F238E27FC236}">
                  <a16:creationId xmlns:a16="http://schemas.microsoft.com/office/drawing/2014/main" id="{3D733C5C-993D-1F4F-B2A9-AD88B66A2810}"/>
                </a:ext>
              </a:extLst>
            </p:cNvPr>
            <p:cNvSpPr/>
            <p:nvPr/>
          </p:nvSpPr>
          <p:spPr>
            <a:xfrm>
              <a:off x="7577253" y="350136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XXXX</a:t>
              </a:r>
            </a:p>
          </p:txBody>
        </p:sp>
        <p:sp>
          <p:nvSpPr>
            <p:cNvPr id="27" name="TextBox 26">
              <a:extLst>
                <a:ext uri="{FF2B5EF4-FFF2-40B4-BE49-F238E27FC236}">
                  <a16:creationId xmlns:a16="http://schemas.microsoft.com/office/drawing/2014/main" id="{B0CEAB0F-6500-B94C-B3F0-CB929B962605}"/>
                </a:ext>
              </a:extLst>
            </p:cNvPr>
            <p:cNvSpPr txBox="1"/>
            <p:nvPr/>
          </p:nvSpPr>
          <p:spPr>
            <a:xfrm>
              <a:off x="7577253" y="2297151"/>
              <a:ext cx="2094794"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grpSp>
    </p:spTree>
    <p:custDataLst>
      <p:tags r:id="rId1"/>
    </p:custDataLst>
    <p:extLst>
      <p:ext uri="{BB962C8B-B14F-4D97-AF65-F5344CB8AC3E}">
        <p14:creationId xmlns:p14="http://schemas.microsoft.com/office/powerpoint/2010/main" val="397743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70631" y="2336652"/>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a:t>
            </a:r>
            <a:r>
              <a:rPr lang="en-US" dirty="0" err="1">
                <a:solidFill>
                  <a:schemeClr val="accent6"/>
                </a:solidFill>
              </a:rPr>
              <a:t>join_frequency.png</a:t>
            </a:r>
            <a:r>
              <a:rPr lang="en-US" dirty="0">
                <a:solidFill>
                  <a:schemeClr val="accent6"/>
                </a:solidFill>
              </a:rPr>
              <a:t>}}</a:t>
            </a:r>
          </a:p>
          <a:p>
            <a:pPr algn="l"/>
            <a:endParaRPr lang="en-US" dirty="0">
              <a:solidFill>
                <a:schemeClr val="accent6"/>
              </a:solidFill>
            </a:endParaRPr>
          </a:p>
        </p:txBody>
      </p:sp>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6740" y="2057400"/>
            <a:ext cx="5873779" cy="275099"/>
          </a:xfrm>
        </p:spPr>
        <p:txBody>
          <a:bodyPr anchor="ctr"/>
          <a:lstStyle/>
          <a:p>
            <a:r>
              <a:rPr lang="en-US" sz="1400" dirty="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10" name="Rectangle 9">
            <a:extLst>
              <a:ext uri="{FF2B5EF4-FFF2-40B4-BE49-F238E27FC236}">
                <a16:creationId xmlns:a16="http://schemas.microsoft.com/office/drawing/2014/main" id="{7B6B93E7-4EAE-2844-AE81-7D361F303DF4}"/>
              </a:ext>
            </a:extLst>
          </p:cNvPr>
          <p:cNvSpPr/>
          <p:nvPr/>
        </p:nvSpPr>
        <p:spPr>
          <a:xfrm>
            <a:off x="7315200" y="2213517"/>
            <a:ext cx="4305300" cy="1097416"/>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a:p>
            <a:pPr lvl="0" defTabSz="914330">
              <a:lnSpc>
                <a:spcPct val="130000"/>
              </a:lnSpc>
              <a:spcBef>
                <a:spcPts val="1200"/>
              </a:spcBef>
              <a:defRPr/>
            </a:pPr>
            <a:r>
              <a:rPr lang="en-US" sz="1100" b="1" dirty="0">
                <a:solidFill>
                  <a:srgbClr val="6B767D"/>
                </a:solidFill>
              </a:rPr>
              <a:t>Tactical queries cost very little in Vantage. </a:t>
            </a:r>
          </a:p>
          <a:p>
            <a:pPr lvl="0" defTabSz="914330">
              <a:lnSpc>
                <a:spcPct val="130000"/>
              </a:lnSpc>
              <a:spcBef>
                <a:spcPts val="1200"/>
              </a:spcBef>
              <a:defRPr/>
            </a:pPr>
            <a:endParaRPr lang="en-US" sz="1100" dirty="0">
              <a:solidFill>
                <a:srgbClr val="6B767D"/>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315199" y="2876541"/>
            <a:ext cx="4497050" cy="3898183"/>
          </a:xfrm>
          <a:prstGeom prst="rect">
            <a:avLst/>
          </a:prstGeom>
        </p:spPr>
        <p:txBody>
          <a:bodyPr wrap="square">
            <a:spAutoFit/>
          </a:bodyPr>
          <a:lstStyle/>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a:solidFill>
                  <a:schemeClr val="accent1"/>
                </a:solidFill>
              </a:rPr>
              <a:t>[1:27]}}</a:t>
            </a:r>
            <a:r>
              <a:rPr lang="en-US" sz="1100" b="1">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It can be challenging to run these scenarios in </a:t>
            </a:r>
            <a:r>
              <a:rPr lang="en-US" sz="1100" dirty="0" err="1">
                <a:solidFill>
                  <a:srgbClr val="6B767D"/>
                </a:solidFill>
              </a:rPr>
              <a:t>BigQuery</a:t>
            </a:r>
            <a:r>
              <a:rPr lang="en-US" sz="1100" dirty="0">
                <a:solidFill>
                  <a:srgbClr val="6B767D"/>
                </a:solidFill>
              </a:rPr>
              <a:t>:</a:t>
            </a:r>
          </a:p>
          <a:p>
            <a:pPr lvl="1" indent="-171450" defTabSz="914330">
              <a:lnSpc>
                <a:spcPct val="130000"/>
              </a:lnSpc>
              <a:buFont typeface="Arial" panose="020B0604020202020204" pitchFamily="34" charset="0"/>
              <a:buChar char="•"/>
            </a:pPr>
            <a:r>
              <a:rPr lang="en-US" sz="1100" dirty="0">
                <a:solidFill>
                  <a:srgbClr val="6B767D"/>
                </a:solidFill>
              </a:rPr>
              <a:t>Millions of tactical queries</a:t>
            </a:r>
          </a:p>
          <a:p>
            <a:pPr lvl="1" indent="-171450" defTabSz="914330">
              <a:lnSpc>
                <a:spcPct val="130000"/>
              </a:lnSpc>
              <a:buFont typeface="Arial" panose="020B0604020202020204" pitchFamily="34" charset="0"/>
              <a:buChar char="•"/>
            </a:pPr>
            <a:r>
              <a:rPr lang="en-US" sz="1100" dirty="0">
                <a:solidFill>
                  <a:srgbClr val="6B767D"/>
                </a:solidFill>
              </a:rPr>
              <a:t>Complex multi-way JOINs at scale</a:t>
            </a:r>
            <a:endParaRPr lang="en-US" dirty="0"/>
          </a:p>
        </p:txBody>
      </p:sp>
      <p:sp>
        <p:nvSpPr>
          <p:cNvPr id="8" name="Rectangle 7">
            <a:extLst>
              <a:ext uri="{FF2B5EF4-FFF2-40B4-BE49-F238E27FC236}">
                <a16:creationId xmlns:a16="http://schemas.microsoft.com/office/drawing/2014/main" id="{C7E41A62-A2A9-F64E-88C7-8C25D88C6049}"/>
              </a:ext>
            </a:extLst>
          </p:cNvPr>
          <p:cNvSpPr/>
          <p:nvPr/>
        </p:nvSpPr>
        <p:spPr>
          <a:xfrm>
            <a:off x="502676" y="2309348"/>
            <a:ext cx="6559860" cy="3898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extLst>
              <p:ext uri="{D42A27DB-BD31-4B8C-83A1-F6EECF244321}">
                <p14:modId xmlns:p14="http://schemas.microsoft.com/office/powerpoint/2010/main" val="2428755287"/>
              </p:ext>
            </p:extLst>
          </p:nvPr>
        </p:nvGraphicFramePr>
        <p:xfrm>
          <a:off x="576262" y="1715707"/>
          <a:ext cx="6530594" cy="4842747"/>
        </p:xfrm>
        <a:graphic>
          <a:graphicData uri="http://schemas.openxmlformats.org/drawingml/2006/table">
            <a:tbl>
              <a:tblPr firstRow="1" bandRow="1">
                <a:tableStyleId>{9DCAF9ED-07DC-4A11-8D7F-57B35C25682E}</a:tableStyleId>
              </a:tblPr>
              <a:tblGrid>
                <a:gridCol w="2159886">
                  <a:extLst>
                    <a:ext uri="{9D8B030D-6E8A-4147-A177-3AD203B41FA5}">
                      <a16:colId xmlns:a16="http://schemas.microsoft.com/office/drawing/2014/main" val="3407009080"/>
                    </a:ext>
                  </a:extLst>
                </a:gridCol>
                <a:gridCol w="2509910">
                  <a:extLst>
                    <a:ext uri="{9D8B030D-6E8A-4147-A177-3AD203B41FA5}">
                      <a16:colId xmlns:a16="http://schemas.microsoft.com/office/drawing/2014/main" val="901635371"/>
                    </a:ext>
                  </a:extLst>
                </a:gridCol>
                <a:gridCol w="1860798">
                  <a:extLst>
                    <a:ext uri="{9D8B030D-6E8A-4147-A177-3AD203B41FA5}">
                      <a16:colId xmlns:a16="http://schemas.microsoft.com/office/drawing/2014/main" val="65890034"/>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1000">
                          <a:solidFill>
                            <a:srgbClr val="FFFFFF"/>
                          </a:solidFill>
                        </a:defRPr>
                      </a:pPr>
                      <a:r>
                        <a:rPr sz="1000" dirty="0" err="1">
                          <a:latin typeface="+mn-lt"/>
                        </a:rPr>
                        <a:t>TableName</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sz="1000" dirty="0" err="1">
                          <a:latin typeface="+mn-lt"/>
                        </a:rPr>
                        <a:t>CurrentPerm</a:t>
                      </a:r>
                      <a:r>
                        <a:rPr sz="1000" dirty="0">
                          <a:latin typeface="+mn-lt"/>
                        </a:rPr>
                        <a:t> GB</a:t>
                      </a:r>
                      <a:endParaRPr lang="en-US" sz="1000" b="0" i="0" u="none" strike="noStrike" baseline="0" dirty="0">
                        <a:solidFill>
                          <a:srgbClr val="FFFFFF"/>
                        </a:solidFill>
                        <a:effectLst/>
                        <a:latin typeface="+mn-lt"/>
                      </a:endParaRPr>
                    </a:p>
                  </a:txBody>
                  <a:tcPr marL="90000" marR="457200" marT="6921"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--10GB_tables.csv[2]}}</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--10GB_tables.csv[4]}}</a:t>
                      </a: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96397113"/>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21660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60877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9037316"/>
                  </a:ext>
                </a:extLst>
              </a:tr>
            </a:tbl>
          </a:graphicData>
        </a:graphic>
      </p:graphicFrame>
      <p:sp>
        <p:nvSpPr>
          <p:cNvPr id="4" name="Text Placeholder 3">
            <a:extLst>
              <a:ext uri="{FF2B5EF4-FFF2-40B4-BE49-F238E27FC236}">
                <a16:creationId xmlns:a16="http://schemas.microsoft.com/office/drawing/2014/main" id="{95FCC447-9C30-43D4-BA16-B674F1BF4113}"/>
              </a:ext>
            </a:extLst>
          </p:cNvPr>
          <p:cNvSpPr>
            <a:spLocks noGrp="1"/>
          </p:cNvSpPr>
          <p:nvPr>
            <p:ph type="body" sz="quarter" idx="11"/>
          </p:nvPr>
        </p:nvSpPr>
        <p:spPr>
          <a:xfrm>
            <a:off x="576072" y="1230850"/>
            <a:ext cx="11033760" cy="475488"/>
          </a:xfrm>
        </p:spPr>
        <p:txBody>
          <a:bodyPr/>
          <a:lstStyle/>
          <a:p>
            <a:r>
              <a:rPr lang="en-PH" dirty="0"/>
              <a:t>{{</a:t>
            </a:r>
            <a:r>
              <a:rPr lang="en-PH" dirty="0" err="1"/>
              <a:t>val:bq</a:t>
            </a:r>
            <a:r>
              <a:rPr lang="en-PH" dirty="0"/>
              <a:t>--10GB_table_count.csv[1:2]}} Tables Exceed 10GB </a:t>
            </a:r>
          </a:p>
        </p:txBody>
      </p:sp>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dirty="0"/>
              <a:t>Table Size &gt; 10GB</a:t>
            </a:r>
          </a:p>
        </p:txBody>
      </p:sp>
      <p:grpSp>
        <p:nvGrpSpPr>
          <p:cNvPr id="10" name="Group 9">
            <a:extLst>
              <a:ext uri="{FF2B5EF4-FFF2-40B4-BE49-F238E27FC236}">
                <a16:creationId xmlns:a16="http://schemas.microsoft.com/office/drawing/2014/main" id="{791390C5-FFE2-F44C-BC07-7AB293C2DB82}"/>
              </a:ext>
            </a:extLst>
          </p:cNvPr>
          <p:cNvGrpSpPr/>
          <p:nvPr/>
        </p:nvGrpSpPr>
        <p:grpSpPr>
          <a:xfrm>
            <a:off x="10546080" y="854"/>
            <a:ext cx="1645920" cy="813549"/>
            <a:chOff x="10546080" y="854"/>
            <a:chExt cx="1645920" cy="813549"/>
          </a:xfrm>
        </p:grpSpPr>
        <p:sp>
          <p:nvSpPr>
            <p:cNvPr id="11" name="TextBox 10">
              <a:extLst>
                <a:ext uri="{FF2B5EF4-FFF2-40B4-BE49-F238E27FC236}">
                  <a16:creationId xmlns:a16="http://schemas.microsoft.com/office/drawing/2014/main" id="{B1A1DC40-E645-F748-8B24-34A9FCD72044}"/>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2" name="Rectangle 11">
              <a:extLst>
                <a:ext uri="{FF2B5EF4-FFF2-40B4-BE49-F238E27FC236}">
                  <a16:creationId xmlns:a16="http://schemas.microsoft.com/office/drawing/2014/main" id="{EA64B2F2-99B0-3445-8854-79AF67959C2F}"/>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3" name="Picture 3" descr="Image result for important icon">
              <a:extLst>
                <a:ext uri="{FF2B5EF4-FFF2-40B4-BE49-F238E27FC236}">
                  <a16:creationId xmlns:a16="http://schemas.microsoft.com/office/drawing/2014/main" id="{A5DF091A-1889-D447-B9FF-6AE9F0FD7DB7}"/>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E4E6556-FE7A-5C4F-9672-3E2B684A9009}"/>
              </a:ext>
            </a:extLst>
          </p:cNvPr>
          <p:cNvSpPr/>
          <p:nvPr/>
        </p:nvSpPr>
        <p:spPr>
          <a:xfrm>
            <a:off x="7315200" y="2635668"/>
            <a:ext cx="4305300" cy="1797608"/>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Forced Denormalization</a:t>
            </a:r>
          </a:p>
          <a:p>
            <a:pPr lvl="0" defTabSz="914330">
              <a:lnSpc>
                <a:spcPct val="130000"/>
              </a:lnSpc>
              <a:spcBef>
                <a:spcPts val="1200"/>
              </a:spcBef>
            </a:pPr>
            <a:r>
              <a:rPr lang="en-US" sz="1100" b="1" dirty="0" err="1">
                <a:latin typeface="+mj-lt"/>
              </a:rPr>
              <a:t>BigQuery</a:t>
            </a:r>
            <a:r>
              <a:rPr lang="en-US" sz="1100" b="1" dirty="0">
                <a:latin typeface="+mj-lt"/>
              </a:rPr>
              <a:t> architecture forces the customers to </a:t>
            </a:r>
            <a:r>
              <a:rPr lang="en-US" sz="1100" b="1" dirty="0" err="1">
                <a:latin typeface="+mj-lt"/>
              </a:rPr>
              <a:t>denormalize</a:t>
            </a:r>
            <a:r>
              <a:rPr lang="en-US" sz="1100" b="1" dirty="0">
                <a:latin typeface="+mj-lt"/>
              </a:rPr>
              <a:t>. </a:t>
            </a:r>
            <a:r>
              <a:rPr lang="en-US" sz="1100" dirty="0">
                <a:latin typeface="+mj-lt"/>
              </a:rPr>
              <a:t>This means creating one pipeline per use which results in the scenario called “Pipeline Jungles.”</a:t>
            </a:r>
          </a:p>
          <a:p>
            <a:pPr lvl="0" defTabSz="914330">
              <a:lnSpc>
                <a:spcPct val="130000"/>
              </a:lnSpc>
              <a:spcBef>
                <a:spcPts val="1200"/>
              </a:spcBef>
            </a:pPr>
            <a:r>
              <a:rPr lang="en-US" sz="1100" dirty="0">
                <a:latin typeface="+mj-lt"/>
              </a:rPr>
              <a:t>As per </a:t>
            </a:r>
            <a:r>
              <a:rPr lang="en-US" sz="1100" dirty="0" err="1">
                <a:latin typeface="+mj-lt"/>
              </a:rPr>
              <a:t>BigQuery</a:t>
            </a:r>
            <a:r>
              <a:rPr lang="en-US" sz="1100" dirty="0">
                <a:latin typeface="+mj-lt"/>
              </a:rPr>
              <a:t> technical documentation you </a:t>
            </a:r>
            <a:r>
              <a:rPr lang="en-US" sz="1100" dirty="0">
                <a:latin typeface="+mj-lt"/>
                <a:hlinkClick r:id="rId6"/>
              </a:rPr>
              <a:t>should denormalize a dimension table greater than 10GB</a:t>
            </a:r>
            <a:r>
              <a:rPr lang="en-US" sz="1100" dirty="0">
                <a:latin typeface="+mj-lt"/>
              </a:rPr>
              <a:t>.</a:t>
            </a:r>
          </a:p>
        </p:txBody>
      </p:sp>
    </p:spTree>
    <p:custDataLst>
      <p:tags r:id="rId1"/>
    </p:custDataLst>
    <p:extLst>
      <p:ext uri="{BB962C8B-B14F-4D97-AF65-F5344CB8AC3E}">
        <p14:creationId xmlns:p14="http://schemas.microsoft.com/office/powerpoint/2010/main" val="24489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3108729293"/>
              </p:ext>
            </p:extLst>
          </p:nvPr>
        </p:nvGraphicFramePr>
        <p:xfrm>
          <a:off x="576263" y="1720772"/>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76072" y="1230850"/>
            <a:ext cx="11033760" cy="475488"/>
          </a:xfrm>
        </p:spPr>
        <p:txBody>
          <a:bodyPr/>
          <a:lstStyle/>
          <a:p>
            <a:r>
              <a:rPr lang="en-US"/>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grpSp>
        <p:nvGrpSpPr>
          <p:cNvPr id="9" name="Group 8">
            <a:extLst>
              <a:ext uri="{FF2B5EF4-FFF2-40B4-BE49-F238E27FC236}">
                <a16:creationId xmlns:a16="http://schemas.microsoft.com/office/drawing/2014/main" id="{CD1CA8A5-F143-3643-8EDF-6E8A36E1D94D}"/>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E10E87BE-BDE1-7248-A00C-6A67F9F3AB7C}"/>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94115CE9-75CF-E54E-B703-BE1F46B8FD46}"/>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dirty="0">
                  <a:solidFill>
                    <a:schemeClr val="bg1"/>
                  </a:solidFill>
                </a:rPr>
                <a:t>customize </a:t>
              </a:r>
            </a:p>
            <a:p>
              <a:pPr algn="ctr"/>
              <a:r>
                <a:rPr lang="en-US" sz="1200" b="1" dirty="0">
                  <a:solidFill>
                    <a:schemeClr val="bg1"/>
                  </a:solidFill>
                </a:rPr>
                <a:t>placeholder </a:t>
              </a:r>
            </a:p>
            <a:p>
              <a:pPr algn="ctr"/>
              <a:r>
                <a:rPr lang="en-US" sz="1200" b="1" dirty="0">
                  <a:solidFill>
                    <a:schemeClr val="bg1"/>
                  </a:solidFill>
                </a:rPr>
                <a:t>text</a:t>
              </a:r>
            </a:p>
          </p:txBody>
        </p:sp>
        <p:pic>
          <p:nvPicPr>
            <p:cNvPr id="12" name="Picture 3" descr="Image result for important icon">
              <a:extLst>
                <a:ext uri="{FF2B5EF4-FFF2-40B4-BE49-F238E27FC236}">
                  <a16:creationId xmlns:a16="http://schemas.microsoft.com/office/drawing/2014/main" id="{2897840C-3372-504B-BEEC-0654D5874892}"/>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85B25DA7-6B0F-DA4E-8B16-2E23E71B4D22}"/>
              </a:ext>
            </a:extLst>
          </p:cNvPr>
          <p:cNvSpPr/>
          <p:nvPr/>
        </p:nvSpPr>
        <p:spPr>
          <a:xfrm>
            <a:off x="7315200" y="2635668"/>
            <a:ext cx="4305300" cy="1423659"/>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Limits on Data Export</a:t>
            </a:r>
          </a:p>
          <a:p>
            <a:pPr lvl="0" defTabSz="914330">
              <a:lnSpc>
                <a:spcPct val="130000"/>
              </a:lnSpc>
              <a:spcBef>
                <a:spcPts val="1200"/>
              </a:spcBef>
            </a:pPr>
            <a:r>
              <a:rPr lang="en-US" sz="1100" b="1" dirty="0" err="1">
                <a:latin typeface="+mj-lt"/>
              </a:rPr>
              <a:t>BigQuery</a:t>
            </a:r>
            <a:r>
              <a:rPr lang="en-US" sz="1100" b="1" dirty="0">
                <a:latin typeface="+mj-lt"/>
              </a:rPr>
              <a:t> applies a 10GB limit on data export. </a:t>
            </a:r>
            <a:r>
              <a:rPr lang="en-US" sz="1100" dirty="0">
                <a:latin typeface="+mj-lt"/>
              </a:rPr>
              <a:t>If an application is exporting 100GB data to another system, then you would have to manually breakdown the query into 10 queries after migration to </a:t>
            </a:r>
            <a:r>
              <a:rPr lang="en-US" sz="1100" dirty="0" err="1">
                <a:latin typeface="+mj-lt"/>
              </a:rPr>
              <a:t>BigQuery</a:t>
            </a:r>
            <a:r>
              <a:rPr lang="en-US" sz="1100" dirty="0">
                <a:latin typeface="+mj-lt"/>
              </a:rPr>
              <a:t>.</a:t>
            </a:r>
          </a:p>
        </p:txBody>
      </p:sp>
    </p:spTree>
    <p:custDataLst>
      <p:tags r:id="rId1"/>
    </p:custDataLst>
    <p:extLst>
      <p:ext uri="{BB962C8B-B14F-4D97-AF65-F5344CB8AC3E}">
        <p14:creationId xmlns:p14="http://schemas.microsoft.com/office/powerpoint/2010/main" val="222933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A5617D-62BA-ED47-B113-EAA47FDCCB53}"/>
              </a:ext>
            </a:extLst>
          </p:cNvPr>
          <p:cNvSpPr>
            <a:spLocks noGrp="1"/>
          </p:cNvSpPr>
          <p:nvPr>
            <p:ph type="body" sz="quarter" idx="10"/>
          </p:nvPr>
        </p:nvSpPr>
        <p:spPr/>
        <p:txBody>
          <a:bodyPr/>
          <a:lstStyle/>
          <a:p>
            <a:r>
              <a:rPr lang="en-US"/>
              <a:t>System Platform Limitations</a:t>
            </a:r>
          </a:p>
        </p:txBody>
      </p:sp>
      <p:sp>
        <p:nvSpPr>
          <p:cNvPr id="3" name="Subtitle 2">
            <a:extLst>
              <a:ext uri="{FF2B5EF4-FFF2-40B4-BE49-F238E27FC236}">
                <a16:creationId xmlns:a16="http://schemas.microsoft.com/office/drawing/2014/main" id="{601AE4A5-E571-4D4E-A6B3-71AC28637AB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521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8CA59-4493-4A77-9601-00FABA31D05E}"/>
              </a:ext>
            </a:extLst>
          </p:cNvPr>
          <p:cNvSpPr>
            <a:spLocks noGrp="1"/>
          </p:cNvSpPr>
          <p:nvPr>
            <p:ph type="title"/>
          </p:nvPr>
        </p:nvSpPr>
        <p:spPr/>
        <p:txBody>
          <a:bodyPr/>
          <a:lstStyle/>
          <a:p>
            <a:r>
              <a:rPr lang="en-US"/>
              <a:t>Understanding Platform Limitations</a:t>
            </a:r>
          </a:p>
        </p:txBody>
      </p:sp>
      <p:sp>
        <p:nvSpPr>
          <p:cNvPr id="4" name="Text Placeholder 3">
            <a:extLst>
              <a:ext uri="{FF2B5EF4-FFF2-40B4-BE49-F238E27FC236}">
                <a16:creationId xmlns:a16="http://schemas.microsoft.com/office/drawing/2014/main" id="{6F5BDFD1-FC74-416D-893A-5612F2EFE758}"/>
              </a:ext>
            </a:extLst>
          </p:cNvPr>
          <p:cNvSpPr>
            <a:spLocks noGrp="1"/>
          </p:cNvSpPr>
          <p:nvPr>
            <p:ph type="body" sz="quarter" idx="11"/>
          </p:nvPr>
        </p:nvSpPr>
        <p:spPr/>
        <p:txBody>
          <a:bodyPr/>
          <a:lstStyle/>
          <a:p>
            <a:r>
              <a:rPr lang="en-US"/>
              <a:t>BigQuery quotas and limits</a:t>
            </a:r>
          </a:p>
        </p:txBody>
      </p:sp>
      <p:graphicFrame>
        <p:nvGraphicFramePr>
          <p:cNvPr id="13" name="Table 6">
            <a:extLst>
              <a:ext uri="{FF2B5EF4-FFF2-40B4-BE49-F238E27FC236}">
                <a16:creationId xmlns:a16="http://schemas.microsoft.com/office/drawing/2014/main" id="{35A3CEB0-9F7C-42A4-8F31-CA2ED6F2465B}"/>
              </a:ext>
            </a:extLst>
          </p:cNvPr>
          <p:cNvGraphicFramePr>
            <a:graphicFrameLocks noGrp="1"/>
          </p:cNvGraphicFramePr>
          <p:nvPr>
            <p:ph sz="quarter" idx="17"/>
            <p:extLst>
              <p:ext uri="{D42A27DB-BD31-4B8C-83A1-F6EECF244321}">
                <p14:modId xmlns:p14="http://schemas.microsoft.com/office/powerpoint/2010/main" val="3445048296"/>
              </p:ext>
            </p:extLst>
          </p:nvPr>
        </p:nvGraphicFramePr>
        <p:xfrm>
          <a:off x="573024" y="2057400"/>
          <a:ext cx="11044428" cy="4152900"/>
        </p:xfrm>
        <a:graphic>
          <a:graphicData uri="http://schemas.openxmlformats.org/drawingml/2006/table">
            <a:tbl>
              <a:tblPr firstRow="1" bandRow="1">
                <a:tableStyleId>{9DCAF9ED-07DC-4A11-8D7F-57B35C25682E}</a:tableStyleId>
              </a:tblPr>
              <a:tblGrid>
                <a:gridCol w="6486683">
                  <a:extLst>
                    <a:ext uri="{9D8B030D-6E8A-4147-A177-3AD203B41FA5}">
                      <a16:colId xmlns:a16="http://schemas.microsoft.com/office/drawing/2014/main" val="1839104308"/>
                    </a:ext>
                  </a:extLst>
                </a:gridCol>
                <a:gridCol w="4557745">
                  <a:extLst>
                    <a:ext uri="{9D8B030D-6E8A-4147-A177-3AD203B41FA5}">
                      <a16:colId xmlns:a16="http://schemas.microsoft.com/office/drawing/2014/main" val="1954347489"/>
                    </a:ext>
                  </a:extLst>
                </a:gridCol>
              </a:tblGrid>
              <a:tr h="415290">
                <a:tc>
                  <a:txBody>
                    <a:bodyPr/>
                    <a:lstStyle/>
                    <a:p>
                      <a:pPr algn="ctr"/>
                      <a:r>
                        <a:rPr lang="en-US"/>
                        <a:t>Description</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a:t>Limit</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4974292"/>
                  </a:ext>
                </a:extLst>
              </a:tr>
              <a:tr h="415290">
                <a:tc>
                  <a:txBody>
                    <a:bodyPr/>
                    <a:lstStyle/>
                    <a:p>
                      <a:pPr algn="ctr"/>
                      <a:r>
                        <a:rPr lang="en-US" sz="1400"/>
                        <a:t>Concurrency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fr-FR" sz="1400"/>
                        <a:t>100 queries </a:t>
                      </a:r>
                      <a:endParaRPr lang="en-US" sz="1400"/>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2178924"/>
                  </a:ext>
                </a:extLst>
              </a:tr>
              <a:tr h="415290">
                <a:tc>
                  <a:txBody>
                    <a:bodyPr/>
                    <a:lstStyle/>
                    <a:p>
                      <a:pPr algn="ctr"/>
                      <a:r>
                        <a:rPr lang="en-US" sz="1400"/>
                        <a:t>Concurrency for external sources</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2123306"/>
                  </a:ext>
                </a:extLst>
              </a:tr>
              <a:tr h="415290">
                <a:tc>
                  <a:txBody>
                    <a:bodyPr/>
                    <a:lstStyle/>
                    <a:p>
                      <a:pPr algn="ctr"/>
                      <a:r>
                        <a:rPr lang="en-US" sz="1400"/>
                        <a:t>Queries with UDF</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7410471"/>
                  </a:ext>
                </a:extLst>
              </a:tr>
              <a:tr h="415290">
                <a:tc>
                  <a:txBody>
                    <a:bodyPr/>
                    <a:lstStyle/>
                    <a:p>
                      <a:pPr algn="ctr"/>
                      <a:r>
                        <a:rPr lang="en-US" sz="1400"/>
                        <a:t>Inserts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1500/day/table</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27151400"/>
                  </a:ext>
                </a:extLst>
              </a:tr>
              <a:tr h="415290">
                <a:tc>
                  <a:txBody>
                    <a:bodyPr/>
                    <a:lstStyle/>
                    <a:p>
                      <a:pPr algn="ctr"/>
                      <a:r>
                        <a:rPr lang="en-US" sz="1400"/>
                        <a:t>Query execution time limit</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hours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31275350"/>
                  </a:ext>
                </a:extLst>
              </a:tr>
              <a:tr h="415290">
                <a:tc>
                  <a:txBody>
                    <a:bodyPr/>
                    <a:lstStyle/>
                    <a:p>
                      <a:pPr algn="ctr"/>
                      <a:r>
                        <a:rPr lang="en-US" sz="1400"/>
                        <a:t>Load jobs per table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7006878"/>
                  </a:ext>
                </a:extLst>
              </a:tr>
              <a:tr h="415290">
                <a:tc>
                  <a:txBody>
                    <a:bodyPr/>
                    <a:lstStyle/>
                    <a:p>
                      <a:pPr algn="ctr"/>
                      <a:r>
                        <a:rPr lang="en-US" sz="1400"/>
                        <a:t>Load jobs per project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100,000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41982564"/>
                  </a:ext>
                </a:extLst>
              </a:tr>
              <a:tr h="415290">
                <a:tc>
                  <a:txBody>
                    <a:bodyPr/>
                    <a:lstStyle/>
                    <a:p>
                      <a:pPr algn="ctr"/>
                      <a:r>
                        <a:rPr lang="en-US" sz="1400"/>
                        <a:t>Max # of partitions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90033390"/>
                  </a:ext>
                </a:extLst>
              </a:tr>
              <a:tr h="415290">
                <a:tc>
                  <a:txBody>
                    <a:bodyPr/>
                    <a:lstStyle/>
                    <a:p>
                      <a:pPr algn="ctr"/>
                      <a:r>
                        <a:rPr lang="en-US" sz="1400"/>
                        <a:t>Max query response size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10GB</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1166300"/>
                  </a:ext>
                </a:extLst>
              </a:tr>
            </a:tbl>
          </a:graphicData>
        </a:graphic>
      </p:graphicFrame>
    </p:spTree>
    <p:extLst>
      <p:ext uri="{BB962C8B-B14F-4D97-AF65-F5344CB8AC3E}">
        <p14:creationId xmlns:p14="http://schemas.microsoft.com/office/powerpoint/2010/main" val="355280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2E8365-FED2-4D86-AEFE-C2630327791F}"/>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3" name="Title 2">
            <a:extLst>
              <a:ext uri="{FF2B5EF4-FFF2-40B4-BE49-F238E27FC236}">
                <a16:creationId xmlns:a16="http://schemas.microsoft.com/office/drawing/2014/main" id="{0DB4F8D0-5DA0-45A6-B5FA-B12A8C0E3885}"/>
              </a:ext>
            </a:extLst>
          </p:cNvPr>
          <p:cNvSpPr>
            <a:spLocks noGrp="1"/>
          </p:cNvSpPr>
          <p:nvPr>
            <p:ph type="title"/>
          </p:nvPr>
        </p:nvSpPr>
        <p:spPr>
          <a:xfrm>
            <a:off x="575310" y="395492"/>
            <a:ext cx="11041380" cy="813548"/>
          </a:xfrm>
        </p:spPr>
        <p:txBody>
          <a:bodyPr/>
          <a:lstStyle/>
          <a:p>
            <a:r>
              <a:rPr lang="en-US"/>
              <a:t>Number of Tables Having &gt; 1500 Insert/Update/Delete</a:t>
            </a:r>
          </a:p>
        </p:txBody>
      </p:sp>
      <p:grpSp>
        <p:nvGrpSpPr>
          <p:cNvPr id="6" name="Group 5">
            <a:extLst>
              <a:ext uri="{FF2B5EF4-FFF2-40B4-BE49-F238E27FC236}">
                <a16:creationId xmlns:a16="http://schemas.microsoft.com/office/drawing/2014/main" id="{5EFC4128-3E06-D646-941E-9B5CE1EB4C27}"/>
              </a:ext>
            </a:extLst>
          </p:cNvPr>
          <p:cNvGrpSpPr/>
          <p:nvPr/>
        </p:nvGrpSpPr>
        <p:grpSpPr>
          <a:xfrm>
            <a:off x="10546080" y="854"/>
            <a:ext cx="1645920" cy="813549"/>
            <a:chOff x="10546080" y="854"/>
            <a:chExt cx="1645920" cy="813549"/>
          </a:xfrm>
        </p:grpSpPr>
        <p:sp>
          <p:nvSpPr>
            <p:cNvPr id="7" name="TextBox 6">
              <a:extLst>
                <a:ext uri="{FF2B5EF4-FFF2-40B4-BE49-F238E27FC236}">
                  <a16:creationId xmlns:a16="http://schemas.microsoft.com/office/drawing/2014/main" id="{3C71FD14-C686-754A-98A3-58CC4EB3A149}"/>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8" name="Rectangle 7">
              <a:extLst>
                <a:ext uri="{FF2B5EF4-FFF2-40B4-BE49-F238E27FC236}">
                  <a16:creationId xmlns:a16="http://schemas.microsoft.com/office/drawing/2014/main" id="{17DA0E00-0C76-974A-990F-1DB70C141AE1}"/>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 name="Picture 3" descr="Image result for important icon">
              <a:extLst>
                <a:ext uri="{FF2B5EF4-FFF2-40B4-BE49-F238E27FC236}">
                  <a16:creationId xmlns:a16="http://schemas.microsoft.com/office/drawing/2014/main" id="{53B4873B-5454-D04B-A134-C5163372E954}"/>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355C25B8-203B-9643-AADA-7B7857A1048E}"/>
              </a:ext>
            </a:extLst>
          </p:cNvPr>
          <p:cNvSpPr/>
          <p:nvPr/>
        </p:nvSpPr>
        <p:spPr>
          <a:xfrm>
            <a:off x="622660" y="2322285"/>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--tablecount_over_1500_dml.png}}</a:t>
            </a:r>
          </a:p>
        </p:txBody>
      </p:sp>
      <p:sp>
        <p:nvSpPr>
          <p:cNvPr id="13" name="Rectangle 12">
            <a:extLst>
              <a:ext uri="{FF2B5EF4-FFF2-40B4-BE49-F238E27FC236}">
                <a16:creationId xmlns:a16="http://schemas.microsoft.com/office/drawing/2014/main" id="{126E0AFE-D9B1-4C4A-9353-7F051490FF7B}"/>
              </a:ext>
            </a:extLst>
          </p:cNvPr>
          <p:cNvSpPr/>
          <p:nvPr/>
        </p:nvSpPr>
        <p:spPr>
          <a:xfrm>
            <a:off x="622660" y="2322285"/>
            <a:ext cx="6400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accent6"/>
              </a:solidFill>
            </a:endParaRPr>
          </a:p>
        </p:txBody>
      </p:sp>
      <p:sp>
        <p:nvSpPr>
          <p:cNvPr id="11" name="Rectangle 10">
            <a:extLst>
              <a:ext uri="{FF2B5EF4-FFF2-40B4-BE49-F238E27FC236}">
                <a16:creationId xmlns:a16="http://schemas.microsoft.com/office/drawing/2014/main" id="{9E6C172D-148F-5B40-B6C1-9DA5EC88E8D8}"/>
              </a:ext>
            </a:extLst>
          </p:cNvPr>
          <p:cNvSpPr/>
          <p:nvPr/>
        </p:nvSpPr>
        <p:spPr>
          <a:xfrm>
            <a:off x="7315199" y="2794926"/>
            <a:ext cx="4456253" cy="2237728"/>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a:t>
            </a:r>
            <a:r>
              <a:rPr lang="en-US" sz="1100">
                <a:solidFill>
                  <a:srgbClr val="6B767D"/>
                </a:solidFill>
              </a:rPr>
              <a:t>error message. </a:t>
            </a:r>
            <a:endParaRPr lang="en-US" sz="1100" dirty="0">
              <a:solidFill>
                <a:srgbClr val="6B767D"/>
              </a:solidFill>
            </a:endParaRP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88443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B97F7AA-19C8-43EA-B3EA-B803B179E65E}"/>
              </a:ext>
            </a:extLst>
          </p:cNvPr>
          <p:cNvGraphicFramePr>
            <a:graphicFrameLocks noGrp="1"/>
          </p:cNvGraphicFramePr>
          <p:nvPr>
            <p:ph sz="quarter" idx="16"/>
            <p:extLst>
              <p:ext uri="{D42A27DB-BD31-4B8C-83A1-F6EECF244321}">
                <p14:modId xmlns:p14="http://schemas.microsoft.com/office/powerpoint/2010/main" val="406187934"/>
              </p:ext>
            </p:extLst>
          </p:nvPr>
        </p:nvGraphicFramePr>
        <p:xfrm>
          <a:off x="571500" y="2083443"/>
          <a:ext cx="6477482" cy="4271728"/>
        </p:xfrm>
        <a:graphic>
          <a:graphicData uri="http://schemas.openxmlformats.org/drawingml/2006/table">
            <a:tbl>
              <a:tblPr firstRow="1" bandRow="1">
                <a:tableStyleId>{9DCAF9ED-07DC-4A11-8D7F-57B35C25682E}</a:tableStyleId>
              </a:tblPr>
              <a:tblGrid>
                <a:gridCol w="4127822">
                  <a:extLst>
                    <a:ext uri="{9D8B030D-6E8A-4147-A177-3AD203B41FA5}">
                      <a16:colId xmlns:a16="http://schemas.microsoft.com/office/drawing/2014/main" val="2422292362"/>
                    </a:ext>
                  </a:extLst>
                </a:gridCol>
                <a:gridCol w="2349660">
                  <a:extLst>
                    <a:ext uri="{9D8B030D-6E8A-4147-A177-3AD203B41FA5}">
                      <a16:colId xmlns:a16="http://schemas.microsoft.com/office/drawing/2014/main" val="2559358425"/>
                    </a:ext>
                  </a:extLst>
                </a:gridCol>
              </a:tblGrid>
              <a:tr h="561115">
                <a:tc>
                  <a:txBody>
                    <a:bodyPr/>
                    <a:lstStyle/>
                    <a:p>
                      <a:pPr algn="ctr" fontAlgn="t">
                        <a:defRPr sz="1600">
                          <a:solidFill>
                            <a:srgbClr val="FFFFFF"/>
                          </a:solidFill>
                        </a:defRPr>
                      </a:pPr>
                      <a:r>
                        <a:rPr sz="1600" dirty="0" err="1"/>
                        <a:t>ObjectDatabaseName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Statement Count 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3794">
                <a:tc>
                  <a:txBody>
                    <a:bodyPr/>
                    <a:lstStyle/>
                    <a:p>
                      <a:pPr algn="ctr" fontAlgn="t">
                        <a:defRPr sz="1600">
                          <a:solidFill>
                            <a:schemeClr val="tx1"/>
                          </a:solidFill>
                        </a:defRPr>
                      </a:pPr>
                      <a:r>
                        <a:rPr lang="en-US" sz="1600" dirty="0"/>
                        <a:t>{{</a:t>
                      </a:r>
                      <a:r>
                        <a:rPr lang="en-US" sz="1600" dirty="0" err="1"/>
                        <a:t>col:bq</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col:bq</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a:t>Databases with Most Frequent INSERTS/UPDATES/DELETES</a:t>
            </a:r>
          </a:p>
        </p:txBody>
      </p:sp>
      <p:grpSp>
        <p:nvGrpSpPr>
          <p:cNvPr id="8" name="Group 7">
            <a:extLst>
              <a:ext uri="{FF2B5EF4-FFF2-40B4-BE49-F238E27FC236}">
                <a16:creationId xmlns:a16="http://schemas.microsoft.com/office/drawing/2014/main" id="{19B8E734-2349-3741-9591-5EAAA4AE84A1}"/>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CFE099C5-F06C-F948-85B3-17293FE22E8F}"/>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DF8D0F49-ACF6-BA47-875D-1AED3CD7EF1C}"/>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2" name="Picture 3" descr="Image result for important icon">
              <a:extLst>
                <a:ext uri="{FF2B5EF4-FFF2-40B4-BE49-F238E27FC236}">
                  <a16:creationId xmlns:a16="http://schemas.microsoft.com/office/drawing/2014/main" id="{FA96BE24-3293-844B-B9A5-33472F3E6C03}"/>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Text Placeholder 3">
            <a:extLst>
              <a:ext uri="{FF2B5EF4-FFF2-40B4-BE49-F238E27FC236}">
                <a16:creationId xmlns:a16="http://schemas.microsoft.com/office/drawing/2014/main" id="{20F8BD45-A9C3-0149-BD7D-C183806E7F37}"/>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16" name="Rectangle 15">
            <a:extLst>
              <a:ext uri="{FF2B5EF4-FFF2-40B4-BE49-F238E27FC236}">
                <a16:creationId xmlns:a16="http://schemas.microsoft.com/office/drawing/2014/main" id="{D76D7FE7-EF31-DC40-8784-B1B4E96C6A99}"/>
              </a:ext>
            </a:extLst>
          </p:cNvPr>
          <p:cNvSpPr/>
          <p:nvPr/>
        </p:nvSpPr>
        <p:spPr>
          <a:xfrm>
            <a:off x="7315199" y="2794926"/>
            <a:ext cx="4456253" cy="245778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error message that says, “Query failed today, try again tomorrow”. </a:t>
            </a: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3626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1D2C1-991B-1349-9A2F-D8B19F7E53F0}"/>
              </a:ext>
            </a:extLst>
          </p:cNvPr>
          <p:cNvSpPr>
            <a:spLocks noGrp="1"/>
          </p:cNvSpPr>
          <p:nvPr>
            <p:ph type="body" sz="quarter" idx="10"/>
          </p:nvPr>
        </p:nvSpPr>
        <p:spPr/>
        <p:txBody>
          <a:bodyPr/>
          <a:lstStyle/>
          <a:p>
            <a:r>
              <a:rPr lang="en-US"/>
              <a:t>Dictionary and Schema Analysis</a:t>
            </a:r>
          </a:p>
        </p:txBody>
      </p:sp>
      <p:sp>
        <p:nvSpPr>
          <p:cNvPr id="3" name="Subtitle 2">
            <a:extLst>
              <a:ext uri="{FF2B5EF4-FFF2-40B4-BE49-F238E27FC236}">
                <a16:creationId xmlns:a16="http://schemas.microsoft.com/office/drawing/2014/main" id="{8999B518-31F1-7F49-B66A-80EF81C7EF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73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22" name="TextBox 21">
            <a:extLst>
              <a:ext uri="{FF2B5EF4-FFF2-40B4-BE49-F238E27FC236}">
                <a16:creationId xmlns:a16="http://schemas.microsoft.com/office/drawing/2014/main" id="{CD7F251C-9236-D244-9348-A66B0EB0705D}"/>
              </a:ext>
            </a:extLst>
          </p:cNvPr>
          <p:cNvSpPr txBox="1"/>
          <p:nvPr/>
        </p:nvSpPr>
        <p:spPr>
          <a:xfrm>
            <a:off x="4205394" y="1824080"/>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4205396" y="2784022"/>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Table Structures</a:t>
            </a:r>
            <a:endParaRPr lang="en-PH" sz="1400" dirty="0">
              <a:solidFill>
                <a:schemeClr val="bg1">
                  <a:lumMod val="9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4205396" y="4463523"/>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Constraints</a:t>
            </a:r>
          </a:p>
        </p:txBody>
      </p:sp>
      <p:sp>
        <p:nvSpPr>
          <p:cNvPr id="34" name="Rectangle 33">
            <a:extLst>
              <a:ext uri="{FF2B5EF4-FFF2-40B4-BE49-F238E27FC236}">
                <a16:creationId xmlns:a16="http://schemas.microsoft.com/office/drawing/2014/main" id="{B4E0F462-9613-9741-BD5C-F347A2A3034C}"/>
              </a:ext>
            </a:extLst>
          </p:cNvPr>
          <p:cNvSpPr/>
          <p:nvPr/>
        </p:nvSpPr>
        <p:spPr>
          <a:xfrm>
            <a:off x="4205393" y="4807784"/>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4205392" y="2160821"/>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[1:2]}} UPI Defined</a:t>
            </a:r>
          </a:p>
        </p:txBody>
      </p:sp>
      <p:sp>
        <p:nvSpPr>
          <p:cNvPr id="37" name="Rectangle 36">
            <a:extLst>
              <a:ext uri="{FF2B5EF4-FFF2-40B4-BE49-F238E27FC236}">
                <a16:creationId xmlns:a16="http://schemas.microsoft.com/office/drawing/2014/main" id="{1742B89E-CF43-0A40-A8A0-5A3D9A7FE814}"/>
              </a:ext>
            </a:extLst>
          </p:cNvPr>
          <p:cNvSpPr/>
          <p:nvPr/>
        </p:nvSpPr>
        <p:spPr>
          <a:xfrm>
            <a:off x="4202100" y="3130271"/>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[1:5]}} SET tables out of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[1:2]}}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[1:3]}} Join Indexes</a:t>
            </a:r>
          </a:p>
        </p:txBody>
      </p:sp>
      <p:sp>
        <p:nvSpPr>
          <p:cNvPr id="42" name="TextBox 41">
            <a:extLst>
              <a:ext uri="{FF2B5EF4-FFF2-40B4-BE49-F238E27FC236}">
                <a16:creationId xmlns:a16="http://schemas.microsoft.com/office/drawing/2014/main" id="{2ECE32E5-6296-BE4D-A686-C43C5B6796AA}"/>
              </a:ext>
            </a:extLst>
          </p:cNvPr>
          <p:cNvSpPr txBox="1"/>
          <p:nvPr/>
        </p:nvSpPr>
        <p:spPr>
          <a:xfrm>
            <a:off x="8594380" y="1947422"/>
            <a:ext cx="3156168"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Not having PI will require complete remodeling and will dramatically reduce performance, especially for tactical queries.</a:t>
            </a:r>
          </a:p>
        </p:txBody>
      </p:sp>
      <p:sp>
        <p:nvSpPr>
          <p:cNvPr id="43" name="TextBox 42">
            <a:extLst>
              <a:ext uri="{FF2B5EF4-FFF2-40B4-BE49-F238E27FC236}">
                <a16:creationId xmlns:a16="http://schemas.microsoft.com/office/drawing/2014/main" id="{77BE7B1A-B63A-4B48-9635-5A5284D873A5}"/>
              </a:ext>
            </a:extLst>
          </p:cNvPr>
          <p:cNvSpPr txBox="1"/>
          <p:nvPr/>
        </p:nvSpPr>
        <p:spPr>
          <a:xfrm>
            <a:off x="8595143" y="2879508"/>
            <a:ext cx="3233284" cy="1077218"/>
          </a:xfrm>
          <a:prstGeom prst="rect">
            <a:avLst/>
          </a:prstGeom>
          <a:noFill/>
        </p:spPr>
        <p:txBody>
          <a:bodyPr wrap="square" lIns="0" tIns="0" rIns="0" bIns="0" rtlCol="0">
            <a:spAutoFit/>
          </a:bodyPr>
          <a:lstStyle/>
          <a:p>
            <a:pPr lvl="0">
              <a:spcAft>
                <a:spcPts val="1200"/>
              </a:spcAft>
              <a:defRPr sz="1200">
                <a:solidFill>
                  <a:srgbClr val="384951"/>
                </a:solidFill>
                <a:latin typeface="Arial"/>
              </a:defRPr>
            </a:pPr>
            <a:r>
              <a:rPr lang="en-PH" sz="1200" dirty="0">
                <a:solidFill>
                  <a:schemeClr val="bg2"/>
                </a:solidFill>
                <a:latin typeface="Arial"/>
              </a:rPr>
              <a:t>SET tables enforce uniqueness automatically; absence of this capability will require moving this complex logic to ETL.</a:t>
            </a:r>
          </a:p>
          <a:p>
            <a:pPr lvl="0">
              <a:spcAft>
                <a:spcPts val="1200"/>
              </a:spcAft>
              <a:defRPr sz="1200">
                <a:solidFill>
                  <a:srgbClr val="384951"/>
                </a:solidFill>
                <a:latin typeface="Arial"/>
              </a:defRPr>
            </a:pPr>
            <a:r>
              <a:rPr lang="en-PH" sz="1200" dirty="0">
                <a:solidFill>
                  <a:schemeClr val="bg2"/>
                </a:solidFill>
                <a:latin typeface="Arial"/>
              </a:rPr>
              <a:t>Global Temporary tables will need to be handled in the ETL, as well.</a:t>
            </a:r>
          </a:p>
        </p:txBody>
      </p:sp>
      <p:sp>
        <p:nvSpPr>
          <p:cNvPr id="44" name="TextBox 43">
            <a:extLst>
              <a:ext uri="{FF2B5EF4-FFF2-40B4-BE49-F238E27FC236}">
                <a16:creationId xmlns:a16="http://schemas.microsoft.com/office/drawing/2014/main" id="{0F1A3E65-83B4-D040-93EB-334A6023D8D2}"/>
              </a:ext>
            </a:extLst>
          </p:cNvPr>
          <p:cNvSpPr txBox="1"/>
          <p:nvPr/>
        </p:nvSpPr>
        <p:spPr>
          <a:xfrm>
            <a:off x="8606857" y="4570098"/>
            <a:ext cx="3189216" cy="738664"/>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All the constraints handled by the database would need to be handled by ETL, which will significantly increase ETL effort and can cause reconciliation issues.</a:t>
            </a:r>
          </a:p>
        </p:txBody>
      </p:sp>
    </p:spTree>
    <p:custDataLst>
      <p:tags r:id="rId1"/>
    </p:custDataLst>
    <p:extLst>
      <p:ext uri="{BB962C8B-B14F-4D97-AF65-F5344CB8AC3E}">
        <p14:creationId xmlns:p14="http://schemas.microsoft.com/office/powerpoint/2010/main" val="26445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C2016B-E08E-6C4F-8C79-E1FABF70BBFC}"/>
              </a:ext>
            </a:extLst>
          </p:cNvPr>
          <p:cNvSpPr>
            <a:spLocks noGrp="1"/>
          </p:cNvSpPr>
          <p:nvPr>
            <p:ph type="subTitle" idx="1"/>
          </p:nvPr>
        </p:nvSpPr>
        <p:spPr/>
        <p:txBody>
          <a:bodyPr/>
          <a:lstStyle/>
          <a:p>
            <a:r>
              <a:rPr lang="en-US"/>
              <a:t>Getting a Lay of the Land</a:t>
            </a:r>
          </a:p>
        </p:txBody>
      </p:sp>
      <p:sp>
        <p:nvSpPr>
          <p:cNvPr id="3" name="Text Placeholder 2">
            <a:extLst>
              <a:ext uri="{FF2B5EF4-FFF2-40B4-BE49-F238E27FC236}">
                <a16:creationId xmlns:a16="http://schemas.microsoft.com/office/drawing/2014/main" id="{1DD4A87E-1BF7-4946-95FD-40962E7FC890}"/>
              </a:ext>
            </a:extLst>
          </p:cNvPr>
          <p:cNvSpPr>
            <a:spLocks noGrp="1"/>
          </p:cNvSpPr>
          <p:nvPr>
            <p:ph type="body" sz="quarter" idx="10"/>
          </p:nvPr>
        </p:nvSpPr>
        <p:spPr/>
        <p:txBody>
          <a:bodyPr/>
          <a:lstStyle/>
          <a:p>
            <a:r>
              <a:rPr lang="en-US"/>
              <a:t>Plan for Ongoing Success in the Cloud</a:t>
            </a:r>
          </a:p>
        </p:txBody>
      </p:sp>
    </p:spTree>
    <p:extLst>
      <p:ext uri="{BB962C8B-B14F-4D97-AF65-F5344CB8AC3E}">
        <p14:creationId xmlns:p14="http://schemas.microsoft.com/office/powerpoint/2010/main" val="6136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32" name="TextBox 31">
            <a:extLst>
              <a:ext uri="{FF2B5EF4-FFF2-40B4-BE49-F238E27FC236}">
                <a16:creationId xmlns:a16="http://schemas.microsoft.com/office/drawing/2014/main" id="{C29C24EE-D5F7-1D4F-9B4A-F10F8E77119F}"/>
              </a:ext>
            </a:extLst>
          </p:cNvPr>
          <p:cNvSpPr txBox="1"/>
          <p:nvPr/>
        </p:nvSpPr>
        <p:spPr>
          <a:xfrm>
            <a:off x="4195627" y="1776524"/>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4212602" y="2828609"/>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Partitioning</a:t>
            </a:r>
          </a:p>
        </p:txBody>
      </p:sp>
      <p:sp>
        <p:nvSpPr>
          <p:cNvPr id="36" name="Rectangle 35">
            <a:extLst>
              <a:ext uri="{FF2B5EF4-FFF2-40B4-BE49-F238E27FC236}">
                <a16:creationId xmlns:a16="http://schemas.microsoft.com/office/drawing/2014/main" id="{ABFCB377-01D4-334E-9AA6-EE78A88431E4}"/>
              </a:ext>
            </a:extLst>
          </p:cNvPr>
          <p:cNvSpPr/>
          <p:nvPr/>
        </p:nvSpPr>
        <p:spPr>
          <a:xfrm>
            <a:off x="4201028" y="4181029"/>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[1:3]}} INTERVAL</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[1:8]}} XML/JSON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bg1">
                  <a:lumMod val="95000"/>
                </a:schemeClr>
              </a:solidFill>
              <a:latin typeface="Arial"/>
            </a:endParaRPr>
          </a:p>
        </p:txBody>
      </p:sp>
      <p:sp>
        <p:nvSpPr>
          <p:cNvPr id="38" name="Rectangle 37">
            <a:extLst>
              <a:ext uri="{FF2B5EF4-FFF2-40B4-BE49-F238E27FC236}">
                <a16:creationId xmlns:a16="http://schemas.microsoft.com/office/drawing/2014/main" id="{53A8BFAE-AD7B-6F49-89B3-A8D3FEBEA7A4}"/>
              </a:ext>
            </a:extLst>
          </p:cNvPr>
          <p:cNvSpPr/>
          <p:nvPr/>
        </p:nvSpPr>
        <p:spPr>
          <a:xfrm>
            <a:off x="4201028" y="3173391"/>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Index_summary.csv</a:t>
            </a:r>
            <a:r>
              <a:rPr lang="en-PH" sz="1400" dirty="0">
                <a:solidFill>
                  <a:schemeClr val="bg1">
                    <a:lumMod val="9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4201026" y="2122004"/>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column_format_state.csv</a:t>
            </a:r>
            <a:r>
              <a:rPr lang="en-PH" sz="1400" dirty="0">
                <a:solidFill>
                  <a:schemeClr val="bg1">
                    <a:lumMod val="9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4203329" y="382595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p:txBody>
      </p:sp>
      <p:sp>
        <p:nvSpPr>
          <p:cNvPr id="41" name="TextBox 40">
            <a:extLst>
              <a:ext uri="{FF2B5EF4-FFF2-40B4-BE49-F238E27FC236}">
                <a16:creationId xmlns:a16="http://schemas.microsoft.com/office/drawing/2014/main" id="{3E8950F5-B661-FA4B-ACDE-4A18836A88C8}"/>
              </a:ext>
            </a:extLst>
          </p:cNvPr>
          <p:cNvSpPr txBox="1"/>
          <p:nvPr/>
        </p:nvSpPr>
        <p:spPr>
          <a:xfrm>
            <a:off x="8569617" y="1945539"/>
            <a:ext cx="3207342"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Column Formatting allows users to control data type precision. If not handled properly in the ETL logic, it can cause reconciliation issues.</a:t>
            </a:r>
          </a:p>
        </p:txBody>
      </p:sp>
      <p:sp>
        <p:nvSpPr>
          <p:cNvPr id="42" name="TextBox 41">
            <a:extLst>
              <a:ext uri="{FF2B5EF4-FFF2-40B4-BE49-F238E27FC236}">
                <a16:creationId xmlns:a16="http://schemas.microsoft.com/office/drawing/2014/main" id="{5DEDD4D0-E628-B043-9113-CE482A6BFF81}"/>
              </a:ext>
            </a:extLst>
          </p:cNvPr>
          <p:cNvSpPr txBox="1"/>
          <p:nvPr/>
        </p:nvSpPr>
        <p:spPr>
          <a:xfrm>
            <a:off x="8569617" y="2857049"/>
            <a:ext cx="3207342" cy="738664"/>
          </a:xfrm>
          <a:prstGeom prst="rect">
            <a:avLst/>
          </a:prstGeom>
          <a:noFill/>
        </p:spPr>
        <p:txBody>
          <a:bodyPr wrap="square" lIns="0" tIns="0" rIns="0" bIns="0" rtlCol="0">
            <a:spAutoFit/>
          </a:bodyPr>
          <a:lstStyle/>
          <a:p>
            <a:pPr lvl="0">
              <a:spcAft>
                <a:spcPts val="600"/>
              </a:spcAft>
              <a:defRPr sz="1200">
                <a:solidFill>
                  <a:srgbClr val="384951"/>
                </a:solidFill>
                <a:latin typeface="Arial"/>
              </a:defRPr>
            </a:pPr>
            <a:r>
              <a:rPr lang="en-US" sz="1200" dirty="0">
                <a:solidFill>
                  <a:schemeClr val="bg2"/>
                </a:solidFill>
              </a:rPr>
              <a:t>Teradata offers multi-level partitioning that is not found in other databases. Lack of this feature will result in significantly worse performance for partitioned queries.</a:t>
            </a:r>
            <a:endParaRPr lang="en-PH" sz="1200" dirty="0">
              <a:solidFill>
                <a:schemeClr val="bg2"/>
              </a:solidFill>
              <a:latin typeface="Arial"/>
            </a:endParaRPr>
          </a:p>
        </p:txBody>
      </p:sp>
      <p:sp>
        <p:nvSpPr>
          <p:cNvPr id="43" name="TextBox 42">
            <a:extLst>
              <a:ext uri="{FF2B5EF4-FFF2-40B4-BE49-F238E27FC236}">
                <a16:creationId xmlns:a16="http://schemas.microsoft.com/office/drawing/2014/main" id="{EF7FA158-D2C8-594F-A30A-F9BE4BB19152}"/>
              </a:ext>
            </a:extLst>
          </p:cNvPr>
          <p:cNvSpPr txBox="1"/>
          <p:nvPr/>
        </p:nvSpPr>
        <p:spPr>
          <a:xfrm>
            <a:off x="8569617" y="3934845"/>
            <a:ext cx="3200290" cy="923330"/>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US" sz="1200" dirty="0">
                <a:solidFill>
                  <a:schemeClr val="bg2"/>
                </a:solidFill>
              </a:rPr>
              <a:t>These data types provide specialized business capabilities such as Time Series, Geospatial, Temporal, and Unstructured Data processing. Absence of the data types will make it difficult to provide high-level business capabilities.</a:t>
            </a:r>
            <a:endParaRPr lang="en-PH" sz="1200" dirty="0">
              <a:solidFill>
                <a:schemeClr val="bg2"/>
              </a:solidFill>
              <a:latin typeface="Arial"/>
            </a:endParaRPr>
          </a:p>
        </p:txBody>
      </p:sp>
    </p:spTree>
    <p:custDataLst>
      <p:tags r:id="rId1"/>
    </p:custDataLst>
    <p:extLst>
      <p:ext uri="{BB962C8B-B14F-4D97-AF65-F5344CB8AC3E}">
        <p14:creationId xmlns:p14="http://schemas.microsoft.com/office/powerpoint/2010/main" val="167974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a:t>Summary</a:t>
            </a:r>
          </a:p>
        </p:txBody>
      </p:sp>
    </p:spTree>
    <p:extLst>
      <p:ext uri="{BB962C8B-B14F-4D97-AF65-F5344CB8AC3E}">
        <p14:creationId xmlns:p14="http://schemas.microsoft.com/office/powerpoint/2010/main" val="15075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ull screen preview">
            <a:extLst>
              <a:ext uri="{FF2B5EF4-FFF2-40B4-BE49-F238E27FC236}">
                <a16:creationId xmlns:a16="http://schemas.microsoft.com/office/drawing/2014/main" id="{55A350B2-F946-43C4-9F7F-58968010BB71}"/>
              </a:ext>
            </a:extLst>
          </p:cNvPr>
          <p:cNvPicPr>
            <a:picLocks noGrp="1" noChangeAspect="1" noChangeArrowheads="1"/>
          </p:cNvPicPr>
          <p:nvPr>
            <p:ph sz="quarter" idx="17"/>
          </p:nvPr>
        </p:nvPicPr>
        <p:blipFill rotWithShape="1">
          <a:blip r:embed="rId3" cstate="hqprint">
            <a:alphaModFix/>
            <a:extLst>
              <a:ext uri="{BEBA8EAE-BF5A-486C-A8C5-ECC9F3942E4B}">
                <a14:imgProps xmlns:a14="http://schemas.microsoft.com/office/drawing/2010/main">
                  <a14:imgLayer r:embed="rId4">
                    <a14:imgEffect>
                      <a14:colorTemperature colorTemp="11500"/>
                    </a14:imgEffect>
                    <a14:imgEffect>
                      <a14:brightnessContrast bright="-35000"/>
                    </a14:imgEffect>
                  </a14:imgLayer>
                </a14:imgProps>
              </a:ext>
              <a:ext uri="{28A0092B-C50C-407E-A947-70E740481C1C}">
                <a14:useLocalDpi xmlns:a14="http://schemas.microsoft.com/office/drawing/2010/main"/>
              </a:ext>
            </a:extLst>
          </a:blip>
          <a:srcRect l="-41"/>
          <a:stretch/>
        </p:blipFill>
        <p:spPr bwMode="auto">
          <a:xfrm>
            <a:off x="305352" y="314891"/>
            <a:ext cx="11581296" cy="5794507"/>
          </a:xfrm>
          <a:prstGeom prst="rect">
            <a:avLst/>
          </a:prstGeom>
          <a:solidFill>
            <a:srgbClr val="FFFFFF">
              <a:alpha val="55000"/>
            </a:srgbClr>
          </a:solidFill>
        </p:spPr>
      </p:pic>
      <p:sp>
        <p:nvSpPr>
          <p:cNvPr id="6" name="Title 5">
            <a:extLst>
              <a:ext uri="{FF2B5EF4-FFF2-40B4-BE49-F238E27FC236}">
                <a16:creationId xmlns:a16="http://schemas.microsoft.com/office/drawing/2014/main" id="{A46D903C-C1AC-4FC4-98C6-6B2211CE9864}"/>
              </a:ext>
            </a:extLst>
          </p:cNvPr>
          <p:cNvSpPr>
            <a:spLocks noGrp="1"/>
          </p:cNvSpPr>
          <p:nvPr>
            <p:ph type="title"/>
          </p:nvPr>
        </p:nvSpPr>
        <p:spPr>
          <a:xfrm>
            <a:off x="1074474" y="1340898"/>
            <a:ext cx="9898326" cy="715294"/>
          </a:xfrm>
        </p:spPr>
        <p:txBody>
          <a:bodyPr anchor="b">
            <a:noAutofit/>
          </a:bodyPr>
          <a:lstStyle/>
          <a:p>
            <a:r>
              <a:rPr lang="en-US" sz="3600" dirty="0">
                <a:solidFill>
                  <a:schemeClr val="bg1"/>
                </a:solidFill>
              </a:rPr>
              <a:t>Vantage Success Through Value Delivery</a:t>
            </a:r>
          </a:p>
        </p:txBody>
      </p:sp>
      <p:sp>
        <p:nvSpPr>
          <p:cNvPr id="8" name="Content Placeholder 7">
            <a:extLst>
              <a:ext uri="{FF2B5EF4-FFF2-40B4-BE49-F238E27FC236}">
                <a16:creationId xmlns:a16="http://schemas.microsoft.com/office/drawing/2014/main" id="{F7BA26A6-5858-415A-B68F-50FB38496983}"/>
              </a:ext>
            </a:extLst>
          </p:cNvPr>
          <p:cNvSpPr>
            <a:spLocks noGrp="1"/>
          </p:cNvSpPr>
          <p:nvPr>
            <p:ph sz="quarter" idx="16"/>
          </p:nvPr>
        </p:nvSpPr>
        <p:spPr>
          <a:xfrm>
            <a:off x="1074474" y="3313565"/>
            <a:ext cx="3965875" cy="1916357"/>
          </a:xfrm>
        </p:spPr>
        <p:txBody>
          <a:bodyPr>
            <a:normAutofit/>
          </a:bodyPr>
          <a:lstStyle/>
          <a:p>
            <a:pPr marL="0" indent="0">
              <a:lnSpc>
                <a:spcPct val="100000"/>
              </a:lnSpc>
              <a:spcBef>
                <a:spcPts val="500"/>
              </a:spcBef>
              <a:buNone/>
            </a:pPr>
            <a:r>
              <a:rPr lang="en-US" sz="1800">
                <a:solidFill>
                  <a:schemeClr val="bg1"/>
                </a:solidFill>
              </a:rPr>
              <a:t>Understanding platform characteristics</a:t>
            </a:r>
          </a:p>
          <a:p>
            <a:pPr>
              <a:lnSpc>
                <a:spcPct val="100000"/>
              </a:lnSpc>
              <a:spcBef>
                <a:spcPts val="500"/>
              </a:spcBef>
            </a:pPr>
            <a:r>
              <a:rPr lang="en-US" sz="1800">
                <a:solidFill>
                  <a:schemeClr val="bg1"/>
                </a:solidFill>
              </a:rPr>
              <a:t>Performance</a:t>
            </a:r>
          </a:p>
          <a:p>
            <a:pPr>
              <a:lnSpc>
                <a:spcPct val="100000"/>
              </a:lnSpc>
              <a:spcBef>
                <a:spcPts val="500"/>
              </a:spcBef>
            </a:pPr>
            <a:r>
              <a:rPr lang="en-US" sz="1800">
                <a:solidFill>
                  <a:schemeClr val="bg1"/>
                </a:solidFill>
              </a:rPr>
              <a:t>Quotas and Limits</a:t>
            </a:r>
          </a:p>
          <a:p>
            <a:pPr>
              <a:lnSpc>
                <a:spcPct val="100000"/>
              </a:lnSpc>
              <a:spcBef>
                <a:spcPts val="500"/>
              </a:spcBef>
            </a:pPr>
            <a:r>
              <a:rPr lang="en-US" sz="1800">
                <a:solidFill>
                  <a:schemeClr val="bg1"/>
                </a:solidFill>
              </a:rPr>
              <a:t>Schema</a:t>
            </a:r>
            <a:endParaRPr lang="en-US" sz="1800"/>
          </a:p>
          <a:p>
            <a:endParaRPr lang="en-US"/>
          </a:p>
        </p:txBody>
      </p:sp>
      <p:sp>
        <p:nvSpPr>
          <p:cNvPr id="2" name="Rectangle 1">
            <a:extLst>
              <a:ext uri="{FF2B5EF4-FFF2-40B4-BE49-F238E27FC236}">
                <a16:creationId xmlns:a16="http://schemas.microsoft.com/office/drawing/2014/main" id="{FEE9CBFD-3A79-8E4D-81CD-78EAD1E7AFE6}"/>
              </a:ext>
            </a:extLst>
          </p:cNvPr>
          <p:cNvSpPr/>
          <p:nvPr/>
        </p:nvSpPr>
        <p:spPr>
          <a:xfrm>
            <a:off x="5898679" y="3313564"/>
            <a:ext cx="2273677" cy="1293277"/>
          </a:xfrm>
          <a:prstGeom prst="rect">
            <a:avLst/>
          </a:prstGeom>
        </p:spPr>
        <p:txBody>
          <a:bodyPr vert="horz" lIns="0" tIns="0" rIns="0" bIns="0" rtlCol="0">
            <a:normAutofit/>
          </a:bodyPr>
          <a:lstStyle/>
          <a:p>
            <a:pPr>
              <a:spcBef>
                <a:spcPts val="500"/>
              </a:spcBef>
            </a:pPr>
            <a:r>
              <a:rPr lang="en-US">
                <a:solidFill>
                  <a:schemeClr val="bg1"/>
                </a:solidFill>
              </a:rPr>
              <a:t>Leads to successful</a:t>
            </a:r>
            <a:br>
              <a:rPr lang="en-US">
                <a:solidFill>
                  <a:schemeClr val="bg1"/>
                </a:solidFill>
              </a:rPr>
            </a:br>
            <a:r>
              <a:rPr lang="en-US">
                <a:solidFill>
                  <a:schemeClr val="bg1"/>
                </a:solidFill>
              </a:rPr>
              <a:t>migration decisions</a:t>
            </a:r>
          </a:p>
        </p:txBody>
      </p:sp>
      <p:grpSp>
        <p:nvGrpSpPr>
          <p:cNvPr id="4" name="Group 3">
            <a:extLst>
              <a:ext uri="{FF2B5EF4-FFF2-40B4-BE49-F238E27FC236}">
                <a16:creationId xmlns:a16="http://schemas.microsoft.com/office/drawing/2014/main" id="{C75FEDDE-8812-6647-8AF6-07FF2354A7F3}"/>
              </a:ext>
            </a:extLst>
          </p:cNvPr>
          <p:cNvGrpSpPr/>
          <p:nvPr/>
        </p:nvGrpSpPr>
        <p:grpSpPr>
          <a:xfrm>
            <a:off x="1074475" y="2636144"/>
            <a:ext cx="576000" cy="576000"/>
            <a:chOff x="1670262" y="2601237"/>
            <a:chExt cx="576000" cy="576000"/>
          </a:xfrm>
        </p:grpSpPr>
        <p:sp>
          <p:nvSpPr>
            <p:cNvPr id="12" name="Oval 11">
              <a:extLst>
                <a:ext uri="{FF2B5EF4-FFF2-40B4-BE49-F238E27FC236}">
                  <a16:creationId xmlns:a16="http://schemas.microsoft.com/office/drawing/2014/main" id="{DE7B8848-8BF6-9645-B920-08739D09D327}"/>
                </a:ext>
              </a:extLst>
            </p:cNvPr>
            <p:cNvSpPr>
              <a:spLocks noChangeAspect="1"/>
            </p:cNvSpPr>
            <p:nvPr/>
          </p:nvSpPr>
          <p:spPr>
            <a:xfrm>
              <a:off x="1670262" y="2601237"/>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3" name="Picture 2">
              <a:extLst>
                <a:ext uri="{FF2B5EF4-FFF2-40B4-BE49-F238E27FC236}">
                  <a16:creationId xmlns:a16="http://schemas.microsoft.com/office/drawing/2014/main" id="{F17A8CBF-76D8-E549-B8C6-1C45700658C1}"/>
                </a:ext>
              </a:extLst>
            </p:cNvPr>
            <p:cNvPicPr>
              <a:picLocks noChangeAspect="1"/>
            </p:cNvPicPr>
            <p:nvPr/>
          </p:nvPicPr>
          <p:blipFill>
            <a:blip r:embed="rId5"/>
            <a:stretch>
              <a:fillRect/>
            </a:stretch>
          </p:blipFill>
          <p:spPr>
            <a:xfrm>
              <a:off x="1838470" y="2762659"/>
              <a:ext cx="266479" cy="253156"/>
            </a:xfrm>
            <a:prstGeom prst="rect">
              <a:avLst/>
            </a:prstGeom>
          </p:spPr>
        </p:pic>
      </p:grpSp>
      <p:grpSp>
        <p:nvGrpSpPr>
          <p:cNvPr id="13" name="Group 12">
            <a:extLst>
              <a:ext uri="{FF2B5EF4-FFF2-40B4-BE49-F238E27FC236}">
                <a16:creationId xmlns:a16="http://schemas.microsoft.com/office/drawing/2014/main" id="{63EBB629-7BF7-CC4F-BBE5-B513C7DAE4F0}"/>
              </a:ext>
            </a:extLst>
          </p:cNvPr>
          <p:cNvGrpSpPr/>
          <p:nvPr/>
        </p:nvGrpSpPr>
        <p:grpSpPr>
          <a:xfrm>
            <a:off x="5898679" y="2636144"/>
            <a:ext cx="576000" cy="576000"/>
            <a:chOff x="5145446" y="2636144"/>
            <a:chExt cx="576000" cy="576000"/>
          </a:xfrm>
        </p:grpSpPr>
        <p:sp>
          <p:nvSpPr>
            <p:cNvPr id="15" name="Oval 14">
              <a:extLst>
                <a:ext uri="{FF2B5EF4-FFF2-40B4-BE49-F238E27FC236}">
                  <a16:creationId xmlns:a16="http://schemas.microsoft.com/office/drawing/2014/main" id="{5CB2AE56-D473-BA45-811E-E267F986A9E0}"/>
                </a:ext>
              </a:extLst>
            </p:cNvPr>
            <p:cNvSpPr>
              <a:spLocks noChangeAspect="1"/>
            </p:cNvSpPr>
            <p:nvPr/>
          </p:nvSpPr>
          <p:spPr>
            <a:xfrm>
              <a:off x="5145446" y="2636144"/>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5" name="Picture 4">
              <a:extLst>
                <a:ext uri="{FF2B5EF4-FFF2-40B4-BE49-F238E27FC236}">
                  <a16:creationId xmlns:a16="http://schemas.microsoft.com/office/drawing/2014/main" id="{AAD5B6BA-2F9F-E04C-A528-006FDA601636}"/>
                </a:ext>
              </a:extLst>
            </p:cNvPr>
            <p:cNvPicPr>
              <a:picLocks noChangeAspect="1"/>
            </p:cNvPicPr>
            <p:nvPr/>
          </p:nvPicPr>
          <p:blipFill>
            <a:blip r:embed="rId6"/>
            <a:stretch>
              <a:fillRect/>
            </a:stretch>
          </p:blipFill>
          <p:spPr>
            <a:xfrm>
              <a:off x="5299528" y="2790226"/>
              <a:ext cx="267836" cy="267836"/>
            </a:xfrm>
            <a:prstGeom prst="rect">
              <a:avLst/>
            </a:prstGeom>
          </p:spPr>
        </p:pic>
      </p:grpSp>
    </p:spTree>
    <p:extLst>
      <p:ext uri="{BB962C8B-B14F-4D97-AF65-F5344CB8AC3E}">
        <p14:creationId xmlns:p14="http://schemas.microsoft.com/office/powerpoint/2010/main" val="147543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ounded Rectangle 128">
            <a:extLst>
              <a:ext uri="{FF2B5EF4-FFF2-40B4-BE49-F238E27FC236}">
                <a16:creationId xmlns:a16="http://schemas.microsoft.com/office/drawing/2014/main" id="{6C8A86C0-DB40-AF45-AFC2-7BD7141DA0B6}"/>
              </a:ext>
            </a:extLst>
          </p:cNvPr>
          <p:cNvSpPr/>
          <p:nvPr/>
        </p:nvSpPr>
        <p:spPr>
          <a:xfrm>
            <a:off x="571500" y="4565975"/>
            <a:ext cx="9933183" cy="1483477"/>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23" name="Rounded Rectangle 122">
            <a:extLst>
              <a:ext uri="{FF2B5EF4-FFF2-40B4-BE49-F238E27FC236}">
                <a16:creationId xmlns:a16="http://schemas.microsoft.com/office/drawing/2014/main" id="{027612D1-1B9D-CC4B-A7D2-15E5CAE89918}"/>
              </a:ext>
            </a:extLst>
          </p:cNvPr>
          <p:cNvSpPr/>
          <p:nvPr/>
        </p:nvSpPr>
        <p:spPr>
          <a:xfrm>
            <a:off x="2255750" y="2228969"/>
            <a:ext cx="8260923" cy="1646596"/>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5" name="Straight Connector 124">
            <a:extLst>
              <a:ext uri="{FF2B5EF4-FFF2-40B4-BE49-F238E27FC236}">
                <a16:creationId xmlns:a16="http://schemas.microsoft.com/office/drawing/2014/main" id="{AA3E5F3B-3102-CD4F-9934-2EF3710BAAFA}"/>
              </a:ext>
            </a:extLst>
          </p:cNvPr>
          <p:cNvCxnSpPr>
            <a:cxnSpLocks/>
          </p:cNvCxnSpPr>
          <p:nvPr/>
        </p:nvCxnSpPr>
        <p:spPr>
          <a:xfrm>
            <a:off x="3106698" y="2228969"/>
            <a:ext cx="0" cy="3820630"/>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58074DC1-BEBF-BF44-BF06-3CF248BBF804}"/>
              </a:ext>
            </a:extLst>
          </p:cNvPr>
          <p:cNvSpPr/>
          <p:nvPr/>
        </p:nvSpPr>
        <p:spPr>
          <a:xfrm>
            <a:off x="575310" y="2228969"/>
            <a:ext cx="1632851" cy="1649855"/>
          </a:xfrm>
          <a:prstGeom prst="roundRect">
            <a:avLst>
              <a:gd name="adj" fmla="val 49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6" name="Straight Connector 125">
            <a:extLst>
              <a:ext uri="{FF2B5EF4-FFF2-40B4-BE49-F238E27FC236}">
                <a16:creationId xmlns:a16="http://schemas.microsoft.com/office/drawing/2014/main" id="{00493D1C-0889-5D48-85F2-E689D2602C52}"/>
              </a:ext>
            </a:extLst>
          </p:cNvPr>
          <p:cNvCxnSpPr>
            <a:cxnSpLocks/>
          </p:cNvCxnSpPr>
          <p:nvPr/>
        </p:nvCxnSpPr>
        <p:spPr>
          <a:xfrm>
            <a:off x="5740163" y="2228969"/>
            <a:ext cx="0" cy="3812532"/>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2F8DE65-3855-4D47-92CA-46364C26ADCC}"/>
              </a:ext>
            </a:extLst>
          </p:cNvPr>
          <p:cNvSpPr>
            <a:spLocks noGrp="1"/>
          </p:cNvSpPr>
          <p:nvPr>
            <p:ph type="body" sz="quarter" idx="11"/>
          </p:nvPr>
        </p:nvSpPr>
        <p:spPr>
          <a:xfrm>
            <a:off x="576072" y="1088429"/>
            <a:ext cx="11033760" cy="813548"/>
          </a:xfrm>
        </p:spPr>
        <p:txBody>
          <a:bodyPr/>
          <a:lstStyle/>
          <a:p>
            <a:pPr lvl="0">
              <a:lnSpc>
                <a:spcPts val="1000"/>
              </a:lnSpc>
              <a:defRPr/>
            </a:pPr>
            <a:r>
              <a:rPr lang="en-US" sz="1600">
                <a:solidFill>
                  <a:srgbClr val="384951"/>
                </a:solidFill>
              </a:rPr>
              <a:t>Migrating to the same data model and Vantage software accelerates the journey to the cloud, </a:t>
            </a:r>
          </a:p>
          <a:p>
            <a:pPr lvl="0">
              <a:lnSpc>
                <a:spcPts val="1000"/>
              </a:lnSpc>
              <a:defRPr/>
            </a:pPr>
            <a:r>
              <a:rPr lang="en-US" sz="1600">
                <a:solidFill>
                  <a:srgbClr val="384951"/>
                </a:solidFill>
              </a:rPr>
              <a:t>enables progress in advanced analytics and drives new value </a:t>
            </a:r>
          </a:p>
        </p:txBody>
      </p:sp>
      <p:sp>
        <p:nvSpPr>
          <p:cNvPr id="36" name="Title 1">
            <a:extLst>
              <a:ext uri="{FF2B5EF4-FFF2-40B4-BE49-F238E27FC236}">
                <a16:creationId xmlns:a16="http://schemas.microsoft.com/office/drawing/2014/main" id="{D8732D47-C49C-8B49-92B3-42385CD353A8}"/>
              </a:ext>
            </a:extLst>
          </p:cNvPr>
          <p:cNvSpPr>
            <a:spLocks noGrp="1"/>
          </p:cNvSpPr>
          <p:nvPr>
            <p:ph type="title"/>
          </p:nvPr>
        </p:nvSpPr>
        <p:spPr/>
        <p:txBody>
          <a:bodyPr/>
          <a:lstStyle/>
          <a:p>
            <a:r>
              <a:rPr lang="en-US" sz="2400"/>
              <a:t>Teradata + Public Cloud = Lowest Risk, Fastest Time to Value</a:t>
            </a:r>
            <a:br>
              <a:rPr lang="en-US" sz="2400"/>
            </a:br>
            <a:endParaRPr lang="en-US" sz="2400"/>
          </a:p>
        </p:txBody>
      </p:sp>
      <p:sp>
        <p:nvSpPr>
          <p:cNvPr id="52" name="TextBox 51">
            <a:extLst>
              <a:ext uri="{FF2B5EF4-FFF2-40B4-BE49-F238E27FC236}">
                <a16:creationId xmlns:a16="http://schemas.microsoft.com/office/drawing/2014/main" id="{BFA52EBE-F5C0-4444-8FBD-29504F73A0AA}"/>
              </a:ext>
            </a:extLst>
          </p:cNvPr>
          <p:cNvSpPr txBox="1"/>
          <p:nvPr/>
        </p:nvSpPr>
        <p:spPr>
          <a:xfrm>
            <a:off x="612831" y="5537517"/>
            <a:ext cx="8207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Ecosystem analysis</a:t>
            </a:r>
          </a:p>
        </p:txBody>
      </p:sp>
      <p:sp>
        <p:nvSpPr>
          <p:cNvPr id="53" name="TextBox 52">
            <a:extLst>
              <a:ext uri="{FF2B5EF4-FFF2-40B4-BE49-F238E27FC236}">
                <a16:creationId xmlns:a16="http://schemas.microsoft.com/office/drawing/2014/main" id="{89C89082-B134-C143-A33E-FD754F58B805}"/>
              </a:ext>
            </a:extLst>
          </p:cNvPr>
          <p:cNvSpPr txBox="1"/>
          <p:nvPr/>
        </p:nvSpPr>
        <p:spPr>
          <a:xfrm>
            <a:off x="705581" y="4830953"/>
            <a:ext cx="150258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Data Structure Design</a:t>
            </a:r>
          </a:p>
        </p:txBody>
      </p:sp>
      <p:sp>
        <p:nvSpPr>
          <p:cNvPr id="54" name="TextBox 53">
            <a:extLst>
              <a:ext uri="{FF2B5EF4-FFF2-40B4-BE49-F238E27FC236}">
                <a16:creationId xmlns:a16="http://schemas.microsoft.com/office/drawing/2014/main" id="{9A2EB4D1-9C05-A24A-A609-AC0AA120C4BB}"/>
              </a:ext>
            </a:extLst>
          </p:cNvPr>
          <p:cNvSpPr txBox="1"/>
          <p:nvPr/>
        </p:nvSpPr>
        <p:spPr>
          <a:xfrm>
            <a:off x="1356907" y="5539830"/>
            <a:ext cx="122180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Develop and test new data structure</a:t>
            </a:r>
          </a:p>
        </p:txBody>
      </p:sp>
      <p:sp>
        <p:nvSpPr>
          <p:cNvPr id="55" name="TextBox 54">
            <a:extLst>
              <a:ext uri="{FF2B5EF4-FFF2-40B4-BE49-F238E27FC236}">
                <a16:creationId xmlns:a16="http://schemas.microsoft.com/office/drawing/2014/main" id="{0B23AFDA-1AB5-3A47-8BC8-383F20633916}"/>
              </a:ext>
            </a:extLst>
          </p:cNvPr>
          <p:cNvSpPr txBox="1"/>
          <p:nvPr/>
        </p:nvSpPr>
        <p:spPr>
          <a:xfrm>
            <a:off x="3010716" y="5041798"/>
            <a:ext cx="449574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 and testing of 30+ high priority applications and associated ETL processes</a:t>
            </a:r>
          </a:p>
        </p:txBody>
      </p:sp>
      <p:sp>
        <p:nvSpPr>
          <p:cNvPr id="56" name="TextBox 55">
            <a:extLst>
              <a:ext uri="{FF2B5EF4-FFF2-40B4-BE49-F238E27FC236}">
                <a16:creationId xmlns:a16="http://schemas.microsoft.com/office/drawing/2014/main" id="{2AC82D49-FF75-134A-9EB1-1040354BBD3A}"/>
              </a:ext>
            </a:extLst>
          </p:cNvPr>
          <p:cNvSpPr txBox="1"/>
          <p:nvPr/>
        </p:nvSpPr>
        <p:spPr>
          <a:xfrm>
            <a:off x="3325384" y="5682308"/>
            <a:ext cx="3772274"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latin typeface="Arial" panose="020B0604020202020204"/>
                <a:ea typeface="+mn-ea"/>
                <a:cs typeface="+mn-cs"/>
              </a:rPr>
              <a:t>Subject matter experts and data scientists tied up supporting migration</a:t>
            </a:r>
          </a:p>
        </p:txBody>
      </p:sp>
      <p:sp>
        <p:nvSpPr>
          <p:cNvPr id="89" name="TextBox 88">
            <a:extLst>
              <a:ext uri="{FF2B5EF4-FFF2-40B4-BE49-F238E27FC236}">
                <a16:creationId xmlns:a16="http://schemas.microsoft.com/office/drawing/2014/main" id="{A8820F36-3DE8-264D-A912-D90EEB911D69}"/>
              </a:ext>
            </a:extLst>
          </p:cNvPr>
          <p:cNvSpPr txBox="1"/>
          <p:nvPr/>
        </p:nvSpPr>
        <p:spPr>
          <a:xfrm>
            <a:off x="8670307" y="5461215"/>
            <a:ext cx="16479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Rearchitect and develop downstream systems</a:t>
            </a:r>
          </a:p>
        </p:txBody>
      </p:sp>
      <p:grpSp>
        <p:nvGrpSpPr>
          <p:cNvPr id="4" name="Group 3">
            <a:extLst>
              <a:ext uri="{FF2B5EF4-FFF2-40B4-BE49-F238E27FC236}">
                <a16:creationId xmlns:a16="http://schemas.microsoft.com/office/drawing/2014/main" id="{30C688B3-3374-104E-AC71-AA2DD9856BFF}"/>
              </a:ext>
            </a:extLst>
          </p:cNvPr>
          <p:cNvGrpSpPr/>
          <p:nvPr/>
        </p:nvGrpSpPr>
        <p:grpSpPr>
          <a:xfrm>
            <a:off x="1192862" y="3865483"/>
            <a:ext cx="8914128" cy="418034"/>
            <a:chOff x="1273880" y="3844179"/>
            <a:chExt cx="8914128" cy="571387"/>
          </a:xfrm>
        </p:grpSpPr>
        <p:sp>
          <p:nvSpPr>
            <p:cNvPr id="41" name="TextBox 40">
              <a:extLst>
                <a:ext uri="{FF2B5EF4-FFF2-40B4-BE49-F238E27FC236}">
                  <a16:creationId xmlns:a16="http://schemas.microsoft.com/office/drawing/2014/main" id="{ECCA5681-D204-D548-93FD-4A5C7A215A23}"/>
                </a:ext>
              </a:extLst>
            </p:cNvPr>
            <p:cNvSpPr txBox="1"/>
            <p:nvPr/>
          </p:nvSpPr>
          <p:spPr>
            <a:xfrm>
              <a:off x="1273880" y="38502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2021</a:t>
              </a:r>
            </a:p>
          </p:txBody>
        </p:sp>
        <p:sp>
          <p:nvSpPr>
            <p:cNvPr id="42" name="TextBox 41">
              <a:extLst>
                <a:ext uri="{FF2B5EF4-FFF2-40B4-BE49-F238E27FC236}">
                  <a16:creationId xmlns:a16="http://schemas.microsoft.com/office/drawing/2014/main" id="{285713FB-ABE6-B248-B169-772D0D7D4529}"/>
                </a:ext>
              </a:extLst>
            </p:cNvPr>
            <p:cNvSpPr txBox="1"/>
            <p:nvPr/>
          </p:nvSpPr>
          <p:spPr>
            <a:xfrm>
              <a:off x="3974408" y="3856373"/>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2022</a:t>
              </a:r>
            </a:p>
          </p:txBody>
        </p:sp>
        <p:sp>
          <p:nvSpPr>
            <p:cNvPr id="43" name="TextBox 42">
              <a:extLst>
                <a:ext uri="{FF2B5EF4-FFF2-40B4-BE49-F238E27FC236}">
                  <a16:creationId xmlns:a16="http://schemas.microsoft.com/office/drawing/2014/main" id="{33046BE7-A7B1-7140-B8D9-CEB9D53337A6}"/>
                </a:ext>
              </a:extLst>
            </p:cNvPr>
            <p:cNvSpPr txBox="1"/>
            <p:nvPr/>
          </p:nvSpPr>
          <p:spPr>
            <a:xfrm>
              <a:off x="6607880" y="38441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2023</a:t>
              </a:r>
            </a:p>
          </p:txBody>
        </p:sp>
        <p:sp>
          <p:nvSpPr>
            <p:cNvPr id="44" name="TextBox 43">
              <a:extLst>
                <a:ext uri="{FF2B5EF4-FFF2-40B4-BE49-F238E27FC236}">
                  <a16:creationId xmlns:a16="http://schemas.microsoft.com/office/drawing/2014/main" id="{52A49652-5072-5F41-A06B-195F977907A8}"/>
                </a:ext>
              </a:extLst>
            </p:cNvPr>
            <p:cNvSpPr txBox="1"/>
            <p:nvPr/>
          </p:nvSpPr>
          <p:spPr>
            <a:xfrm>
              <a:off x="9200456" y="384849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2024</a:t>
              </a:r>
            </a:p>
          </p:txBody>
        </p:sp>
      </p:grpSp>
      <p:sp>
        <p:nvSpPr>
          <p:cNvPr id="96" name="TextBox 95">
            <a:extLst>
              <a:ext uri="{FF2B5EF4-FFF2-40B4-BE49-F238E27FC236}">
                <a16:creationId xmlns:a16="http://schemas.microsoft.com/office/drawing/2014/main" id="{AF84F23B-A529-9B4F-9020-69962226319C}"/>
              </a:ext>
            </a:extLst>
          </p:cNvPr>
          <p:cNvSpPr txBox="1"/>
          <p:nvPr/>
        </p:nvSpPr>
        <p:spPr>
          <a:xfrm>
            <a:off x="503160" y="4303473"/>
            <a:ext cx="4305749" cy="259045"/>
          </a:xfrm>
          <a:prstGeom prst="rect">
            <a:avLst/>
          </a:prstGeom>
          <a:solidFill>
            <a:schemeClr val="bg1"/>
          </a:solid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other Cloud native database offerings</a:t>
            </a:r>
          </a:p>
        </p:txBody>
      </p:sp>
      <p:sp>
        <p:nvSpPr>
          <p:cNvPr id="97" name="TextBox 96">
            <a:extLst>
              <a:ext uri="{FF2B5EF4-FFF2-40B4-BE49-F238E27FC236}">
                <a16:creationId xmlns:a16="http://schemas.microsoft.com/office/drawing/2014/main" id="{50F7BFD6-EA28-BF49-AD94-1C0C4FC93185}"/>
              </a:ext>
            </a:extLst>
          </p:cNvPr>
          <p:cNvSpPr txBox="1"/>
          <p:nvPr/>
        </p:nvSpPr>
        <p:spPr>
          <a:xfrm>
            <a:off x="490482" y="1969101"/>
            <a:ext cx="3278755" cy="259045"/>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Teradata </a:t>
            </a:r>
            <a:r>
              <a:rPr lang="en-US" sz="1200" b="1">
                <a:solidFill>
                  <a:srgbClr val="384951"/>
                </a:solidFill>
                <a:latin typeface="Arial" panose="020B0604020202020204"/>
              </a:rPr>
              <a:t>in Public</a:t>
            </a: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 Cloud</a:t>
            </a:r>
            <a:endParaRPr kumimoji="0" lang="en-US" sz="1800" b="0" i="0" u="none" strike="noStrike" kern="1200" cap="none" spc="0" normalizeH="0" baseline="0" noProof="0">
              <a:ln>
                <a:noFill/>
              </a:ln>
              <a:solidFill>
                <a:srgbClr val="384951"/>
              </a:solidFill>
              <a:effectLst/>
              <a:uLnTx/>
              <a:uFillTx/>
              <a:latin typeface="Arial" panose="020B0604020202020204"/>
              <a:ea typeface="+mn-ea"/>
              <a:cs typeface="+mn-cs"/>
            </a:endParaRPr>
          </a:p>
        </p:txBody>
      </p:sp>
      <p:sp>
        <p:nvSpPr>
          <p:cNvPr id="98" name="TextBox 97">
            <a:extLst>
              <a:ext uri="{FF2B5EF4-FFF2-40B4-BE49-F238E27FC236}">
                <a16:creationId xmlns:a16="http://schemas.microsoft.com/office/drawing/2014/main" id="{29439707-3794-C44F-9E22-F1854E1203B1}"/>
              </a:ext>
            </a:extLst>
          </p:cNvPr>
          <p:cNvSpPr txBox="1"/>
          <p:nvPr/>
        </p:nvSpPr>
        <p:spPr>
          <a:xfrm>
            <a:off x="552763" y="3444111"/>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Discovery and analysis</a:t>
            </a:r>
          </a:p>
        </p:txBody>
      </p:sp>
      <p:sp>
        <p:nvSpPr>
          <p:cNvPr id="100" name="TextBox 99">
            <a:extLst>
              <a:ext uri="{FF2B5EF4-FFF2-40B4-BE49-F238E27FC236}">
                <a16:creationId xmlns:a16="http://schemas.microsoft.com/office/drawing/2014/main" id="{C5E01797-C66A-E64B-83FC-E200E52F0A6B}"/>
              </a:ext>
            </a:extLst>
          </p:cNvPr>
          <p:cNvSpPr txBox="1"/>
          <p:nvPr/>
        </p:nvSpPr>
        <p:spPr>
          <a:xfrm>
            <a:off x="714789" y="2317327"/>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Premigration testing</a:t>
            </a:r>
          </a:p>
        </p:txBody>
      </p:sp>
      <p:sp>
        <p:nvSpPr>
          <p:cNvPr id="102" name="TextBox 101">
            <a:extLst>
              <a:ext uri="{FF2B5EF4-FFF2-40B4-BE49-F238E27FC236}">
                <a16:creationId xmlns:a16="http://schemas.microsoft.com/office/drawing/2014/main" id="{63EEDC19-0D19-AE47-8C16-7524B63EA7F0}"/>
              </a:ext>
            </a:extLst>
          </p:cNvPr>
          <p:cNvSpPr txBox="1"/>
          <p:nvPr/>
        </p:nvSpPr>
        <p:spPr>
          <a:xfrm>
            <a:off x="1139537" y="3304883"/>
            <a:ext cx="63110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a:t>
            </a:r>
          </a:p>
        </p:txBody>
      </p:sp>
      <p:sp>
        <p:nvSpPr>
          <p:cNvPr id="103" name="TextBox 102">
            <a:extLst>
              <a:ext uri="{FF2B5EF4-FFF2-40B4-BE49-F238E27FC236}">
                <a16:creationId xmlns:a16="http://schemas.microsoft.com/office/drawing/2014/main" id="{E7D6954D-DD4A-754B-B647-283EECDC523B}"/>
              </a:ext>
            </a:extLst>
          </p:cNvPr>
          <p:cNvSpPr txBox="1"/>
          <p:nvPr/>
        </p:nvSpPr>
        <p:spPr>
          <a:xfrm>
            <a:off x="1436576" y="2317327"/>
            <a:ext cx="6631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Post migration tuning</a:t>
            </a:r>
          </a:p>
        </p:txBody>
      </p:sp>
      <p:cxnSp>
        <p:nvCxnSpPr>
          <p:cNvPr id="104" name="Straight Arrow Connector 103">
            <a:extLst>
              <a:ext uri="{FF2B5EF4-FFF2-40B4-BE49-F238E27FC236}">
                <a16:creationId xmlns:a16="http://schemas.microsoft.com/office/drawing/2014/main" id="{62935233-BFE5-5D43-982F-F6B6BF984D09}"/>
              </a:ext>
            </a:extLst>
          </p:cNvPr>
          <p:cNvCxnSpPr>
            <a:cxnSpLocks/>
            <a:endCxn id="109" idx="2"/>
          </p:cNvCxnSpPr>
          <p:nvPr/>
        </p:nvCxnSpPr>
        <p:spPr>
          <a:xfrm flipV="1">
            <a:off x="830413" y="2937012"/>
            <a:ext cx="1362" cy="5009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Arrow Connector 104">
            <a:extLst>
              <a:ext uri="{FF2B5EF4-FFF2-40B4-BE49-F238E27FC236}">
                <a16:creationId xmlns:a16="http://schemas.microsoft.com/office/drawing/2014/main" id="{015B56B1-5C0C-584B-A5E7-75411EECB80C}"/>
              </a:ext>
            </a:extLst>
          </p:cNvPr>
          <p:cNvCxnSpPr>
            <a:cxnSpLocks/>
          </p:cNvCxnSpPr>
          <p:nvPr/>
        </p:nvCxnSpPr>
        <p:spPr>
          <a:xfrm flipV="1">
            <a:off x="1442143" y="3180675"/>
            <a:ext cx="0" cy="15651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B2438403-665F-F147-B0B0-110E734B92BE}"/>
              </a:ext>
            </a:extLst>
          </p:cNvPr>
          <p:cNvCxnSpPr>
            <a:cxnSpLocks/>
            <a:endCxn id="99" idx="0"/>
          </p:cNvCxnSpPr>
          <p:nvPr/>
        </p:nvCxnSpPr>
        <p:spPr>
          <a:xfrm>
            <a:off x="1100959" y="2727440"/>
            <a:ext cx="0" cy="21942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Arrow Connector 106">
            <a:extLst>
              <a:ext uri="{FF2B5EF4-FFF2-40B4-BE49-F238E27FC236}">
                <a16:creationId xmlns:a16="http://schemas.microsoft.com/office/drawing/2014/main" id="{6C5E361E-2B29-D94A-8A6D-892FCB07D6D3}"/>
              </a:ext>
            </a:extLst>
          </p:cNvPr>
          <p:cNvCxnSpPr>
            <a:cxnSpLocks/>
            <a:stCxn id="103" idx="2"/>
            <a:endCxn id="108" idx="0"/>
          </p:cNvCxnSpPr>
          <p:nvPr/>
        </p:nvCxnSpPr>
        <p:spPr>
          <a:xfrm flipH="1">
            <a:off x="1765327" y="2778992"/>
            <a:ext cx="2827" cy="40358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a:extLst>
              <a:ext uri="{FF2B5EF4-FFF2-40B4-BE49-F238E27FC236}">
                <a16:creationId xmlns:a16="http://schemas.microsoft.com/office/drawing/2014/main" id="{0BE4030A-E44F-A946-8A01-C6E944A2B3A2}"/>
              </a:ext>
            </a:extLst>
          </p:cNvPr>
          <p:cNvCxnSpPr>
            <a:cxnSpLocks/>
          </p:cNvCxnSpPr>
          <p:nvPr/>
        </p:nvCxnSpPr>
        <p:spPr>
          <a:xfrm>
            <a:off x="8374692" y="2228969"/>
            <a:ext cx="0" cy="3806409"/>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60E2284B-3466-0A47-AFDB-C5234F7FDE10}"/>
              </a:ext>
            </a:extLst>
          </p:cNvPr>
          <p:cNvSpPr/>
          <p:nvPr/>
        </p:nvSpPr>
        <p:spPr>
          <a:xfrm>
            <a:off x="3927418" y="3218573"/>
            <a:ext cx="6512625"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Open data platform for business and digital partners</a:t>
            </a:r>
            <a:endParaRPr kumimoji="0" lang="en-US" sz="100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1" name="Rounded Rectangle 110">
            <a:extLst>
              <a:ext uri="{FF2B5EF4-FFF2-40B4-BE49-F238E27FC236}">
                <a16:creationId xmlns:a16="http://schemas.microsoft.com/office/drawing/2014/main" id="{83ECB997-FFC9-9F48-9D76-0B92DE1CB3DB}"/>
              </a:ext>
            </a:extLst>
          </p:cNvPr>
          <p:cNvSpPr/>
          <p:nvPr/>
        </p:nvSpPr>
        <p:spPr>
          <a:xfrm>
            <a:off x="4575119" y="3515895"/>
            <a:ext cx="5864919"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Multi-channel, hyper-personalization of the Customer Journey</a:t>
            </a:r>
          </a:p>
        </p:txBody>
      </p:sp>
      <p:cxnSp>
        <p:nvCxnSpPr>
          <p:cNvPr id="116" name="Straight Arrow Connector 115">
            <a:extLst>
              <a:ext uri="{FF2B5EF4-FFF2-40B4-BE49-F238E27FC236}">
                <a16:creationId xmlns:a16="http://schemas.microsoft.com/office/drawing/2014/main" id="{663E5B9C-54EE-734F-A196-8C8D43D18E94}"/>
              </a:ext>
            </a:extLst>
          </p:cNvPr>
          <p:cNvCxnSpPr>
            <a:cxnSpLocks/>
            <a:stCxn id="52" idx="0"/>
            <a:endCxn id="46" idx="2"/>
          </p:cNvCxnSpPr>
          <p:nvPr/>
        </p:nvCxnSpPr>
        <p:spPr>
          <a:xfrm flipH="1" flipV="1">
            <a:off x="1020247" y="5166604"/>
            <a:ext cx="2966" cy="37091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ED586242-CE12-0F40-94A1-C216F10F4ABC}"/>
              </a:ext>
            </a:extLst>
          </p:cNvPr>
          <p:cNvCxnSpPr>
            <a:cxnSpLocks/>
            <a:stCxn id="50" idx="0"/>
            <a:endCxn id="55" idx="2"/>
          </p:cNvCxnSpPr>
          <p:nvPr/>
        </p:nvCxnSpPr>
        <p:spPr>
          <a:xfrm flipH="1" flipV="1">
            <a:off x="5258590" y="5257242"/>
            <a:ext cx="4854" cy="238206"/>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Arrow Connector 119">
            <a:extLst>
              <a:ext uri="{FF2B5EF4-FFF2-40B4-BE49-F238E27FC236}">
                <a16:creationId xmlns:a16="http://schemas.microsoft.com/office/drawing/2014/main" id="{7E7D6889-DC40-8943-9F0D-A51AD8A76813}"/>
              </a:ext>
            </a:extLst>
          </p:cNvPr>
          <p:cNvCxnSpPr>
            <a:cxnSpLocks/>
          </p:cNvCxnSpPr>
          <p:nvPr/>
        </p:nvCxnSpPr>
        <p:spPr>
          <a:xfrm flipH="1">
            <a:off x="8846897" y="5306926"/>
            <a:ext cx="621103" cy="0"/>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Arrow Connector 121">
            <a:extLst>
              <a:ext uri="{FF2B5EF4-FFF2-40B4-BE49-F238E27FC236}">
                <a16:creationId xmlns:a16="http://schemas.microsoft.com/office/drawing/2014/main" id="{CDEC5A2C-748C-2245-8110-1D00A5B281AC}"/>
              </a:ext>
            </a:extLst>
          </p:cNvPr>
          <p:cNvCxnSpPr>
            <a:cxnSpLocks/>
          </p:cNvCxnSpPr>
          <p:nvPr/>
        </p:nvCxnSpPr>
        <p:spPr>
          <a:xfrm flipH="1">
            <a:off x="677856" y="4812242"/>
            <a:ext cx="976217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Rounded Rectangle 127">
            <a:extLst>
              <a:ext uri="{FF2B5EF4-FFF2-40B4-BE49-F238E27FC236}">
                <a16:creationId xmlns:a16="http://schemas.microsoft.com/office/drawing/2014/main" id="{52C4BB6D-F559-1D44-A79E-84E5A5B8069E}"/>
              </a:ext>
            </a:extLst>
          </p:cNvPr>
          <p:cNvSpPr/>
          <p:nvPr/>
        </p:nvSpPr>
        <p:spPr>
          <a:xfrm>
            <a:off x="10509809" y="2228969"/>
            <a:ext cx="1146841" cy="165812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1" i="0" u="none" strike="noStrike" kern="1200" cap="none" spc="0" normalizeH="0" baseline="0" noProof="0">
                <a:ln>
                  <a:noFill/>
                </a:ln>
                <a:solidFill>
                  <a:srgbClr val="6B767D"/>
                </a:solidFill>
                <a:effectLst/>
                <a:uLnTx/>
                <a:uFillTx/>
                <a:latin typeface="Arial" panose="020B0604020202020204"/>
                <a:ea typeface="+mn-ea"/>
                <a:cs typeface="+mn-cs"/>
              </a:rPr>
              <a:t>Bank of the Future</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Cost Efficiency; </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CX improvement;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Marketing, Sales &amp; Care services digitization.</a:t>
            </a:r>
          </a:p>
        </p:txBody>
      </p:sp>
      <p:sp>
        <p:nvSpPr>
          <p:cNvPr id="130" name="TextBox 129">
            <a:extLst>
              <a:ext uri="{FF2B5EF4-FFF2-40B4-BE49-F238E27FC236}">
                <a16:creationId xmlns:a16="http://schemas.microsoft.com/office/drawing/2014/main" id="{42A5AC1F-BB56-0E44-86B8-B5C05979B4EE}"/>
              </a:ext>
            </a:extLst>
          </p:cNvPr>
          <p:cNvSpPr txBox="1"/>
          <p:nvPr/>
        </p:nvSpPr>
        <p:spPr>
          <a:xfrm>
            <a:off x="3106698" y="2341963"/>
            <a:ext cx="7333332" cy="265587"/>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ADVANCED AND NEAR-REAL TIME ANALYTICS POWERED BY VANTAGE</a:t>
            </a:r>
          </a:p>
        </p:txBody>
      </p:sp>
      <p:sp>
        <p:nvSpPr>
          <p:cNvPr id="58" name="TextBox 57">
            <a:extLst>
              <a:ext uri="{FF2B5EF4-FFF2-40B4-BE49-F238E27FC236}">
                <a16:creationId xmlns:a16="http://schemas.microsoft.com/office/drawing/2014/main" id="{93734A55-435C-764A-B54F-7550174EC087}"/>
              </a:ext>
            </a:extLst>
          </p:cNvPr>
          <p:cNvSpPr txBox="1"/>
          <p:nvPr/>
        </p:nvSpPr>
        <p:spPr>
          <a:xfrm>
            <a:off x="4145751" y="4675072"/>
            <a:ext cx="2820416"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Parallel running to enable business continuity</a:t>
            </a:r>
          </a:p>
        </p:txBody>
      </p:sp>
      <p:cxnSp>
        <p:nvCxnSpPr>
          <p:cNvPr id="78" name="Straight Arrow Connector 77">
            <a:extLst>
              <a:ext uri="{FF2B5EF4-FFF2-40B4-BE49-F238E27FC236}">
                <a16:creationId xmlns:a16="http://schemas.microsoft.com/office/drawing/2014/main" id="{C2DA526F-1C73-484F-A303-4527860E2863}"/>
              </a:ext>
            </a:extLst>
          </p:cNvPr>
          <p:cNvCxnSpPr>
            <a:cxnSpLocks/>
            <a:stCxn id="47" idx="0"/>
            <a:endCxn id="53" idx="2"/>
          </p:cNvCxnSpPr>
          <p:nvPr/>
        </p:nvCxnSpPr>
        <p:spPr>
          <a:xfrm flipH="1" flipV="1">
            <a:off x="1456871" y="5046397"/>
            <a:ext cx="255" cy="12313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ounded Rectangle 61">
            <a:extLst>
              <a:ext uri="{FF2B5EF4-FFF2-40B4-BE49-F238E27FC236}">
                <a16:creationId xmlns:a16="http://schemas.microsoft.com/office/drawing/2014/main" id="{5BDE78F9-DE41-A04F-9CF1-9A5BAF4DAA4C}"/>
              </a:ext>
            </a:extLst>
          </p:cNvPr>
          <p:cNvSpPr/>
          <p:nvPr/>
        </p:nvSpPr>
        <p:spPr>
          <a:xfrm>
            <a:off x="10509810" y="4564784"/>
            <a:ext cx="1146840" cy="1470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Extensive re-engineering and parallel running drives high-cost;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Resources and management time diverted merely to re-implement existing functionality.</a:t>
            </a:r>
          </a:p>
        </p:txBody>
      </p:sp>
      <p:cxnSp>
        <p:nvCxnSpPr>
          <p:cNvPr id="86" name="Straight Arrow Connector 85">
            <a:extLst>
              <a:ext uri="{FF2B5EF4-FFF2-40B4-BE49-F238E27FC236}">
                <a16:creationId xmlns:a16="http://schemas.microsoft.com/office/drawing/2014/main" id="{A429FB1A-CF48-CB4D-9060-FC3BD2772D07}"/>
              </a:ext>
            </a:extLst>
          </p:cNvPr>
          <p:cNvCxnSpPr>
            <a:cxnSpLocks/>
          </p:cNvCxnSpPr>
          <p:nvPr/>
        </p:nvCxnSpPr>
        <p:spPr>
          <a:xfrm flipH="1">
            <a:off x="3010716" y="2916120"/>
            <a:ext cx="732801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6537BB56-51D1-F443-940E-72DC11B81979}"/>
              </a:ext>
            </a:extLst>
          </p:cNvPr>
          <p:cNvSpPr/>
          <p:nvPr/>
        </p:nvSpPr>
        <p:spPr>
          <a:xfrm>
            <a:off x="4808921" y="2719561"/>
            <a:ext cx="3685624" cy="369332"/>
          </a:xfrm>
          <a:prstGeom prst="rect">
            <a:avLst/>
          </a:prstGeom>
          <a:solidFill>
            <a:schemeClr val="bg1">
              <a:lumMod val="95000"/>
            </a:schemeClr>
          </a:solidFill>
        </p:spPr>
        <p:txBody>
          <a:bodyPr wrap="none">
            <a:spAutoFit/>
          </a:bodyPr>
          <a:lstStyle/>
          <a:p>
            <a:pPr lvl="0" algn="ctr">
              <a:defRPr/>
            </a:pPr>
            <a:r>
              <a:rPr lang="en-US" b="1">
                <a:solidFill>
                  <a:schemeClr val="accent3"/>
                </a:solidFill>
              </a:rPr>
              <a:t>Analytical value being delivered</a:t>
            </a:r>
          </a:p>
        </p:txBody>
      </p:sp>
      <p:cxnSp>
        <p:nvCxnSpPr>
          <p:cNvPr id="94" name="Straight Arrow Connector 93">
            <a:extLst>
              <a:ext uri="{FF2B5EF4-FFF2-40B4-BE49-F238E27FC236}">
                <a16:creationId xmlns:a16="http://schemas.microsoft.com/office/drawing/2014/main" id="{BA389962-56FC-D944-818A-38E87AE43327}"/>
              </a:ext>
            </a:extLst>
          </p:cNvPr>
          <p:cNvCxnSpPr>
            <a:cxnSpLocks/>
          </p:cNvCxnSpPr>
          <p:nvPr/>
        </p:nvCxnSpPr>
        <p:spPr>
          <a:xfrm flipH="1" flipV="1">
            <a:off x="9468000" y="5302124"/>
            <a:ext cx="1" cy="159091"/>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5" name="Group 44">
            <a:extLst>
              <a:ext uri="{FF2B5EF4-FFF2-40B4-BE49-F238E27FC236}">
                <a16:creationId xmlns:a16="http://schemas.microsoft.com/office/drawing/2014/main" id="{65ADAE16-41FF-4943-9BD6-89D7EB446A10}"/>
              </a:ext>
            </a:extLst>
          </p:cNvPr>
          <p:cNvGrpSpPr/>
          <p:nvPr/>
        </p:nvGrpSpPr>
        <p:grpSpPr>
          <a:xfrm>
            <a:off x="714247" y="5058604"/>
            <a:ext cx="9725770" cy="869465"/>
            <a:chOff x="885357" y="5576843"/>
            <a:chExt cx="9725770" cy="869465"/>
          </a:xfrm>
          <a:solidFill>
            <a:schemeClr val="accent1"/>
          </a:solidFill>
        </p:grpSpPr>
        <p:sp>
          <p:nvSpPr>
            <p:cNvPr id="46" name="Rectangle 45">
              <a:extLst>
                <a:ext uri="{FF2B5EF4-FFF2-40B4-BE49-F238E27FC236}">
                  <a16:creationId xmlns:a16="http://schemas.microsoft.com/office/drawing/2014/main" id="{582F92A7-B72A-004D-90A0-718EF6C70A84}"/>
                </a:ext>
              </a:extLst>
            </p:cNvPr>
            <p:cNvSpPr/>
            <p:nvPr/>
          </p:nvSpPr>
          <p:spPr>
            <a:xfrm>
              <a:off x="885357" y="5576843"/>
              <a:ext cx="61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6D1B862F-7671-BE4C-AC5C-E24EE072787E}"/>
                </a:ext>
              </a:extLst>
            </p:cNvPr>
            <p:cNvSpPr/>
            <p:nvPr/>
          </p:nvSpPr>
          <p:spPr>
            <a:xfrm>
              <a:off x="1502236" y="5687769"/>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CF6D98EA-6B1F-4449-81CD-92C924B7A273}"/>
                </a:ext>
              </a:extLst>
            </p:cNvPr>
            <p:cNvSpPr/>
            <p:nvPr/>
          </p:nvSpPr>
          <p:spPr>
            <a:xfrm>
              <a:off x="1759115" y="5798695"/>
              <a:ext cx="756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C0E47F45-361F-0947-A4E7-8A774C88D05D}"/>
                </a:ext>
              </a:extLst>
            </p:cNvPr>
            <p:cNvSpPr/>
            <p:nvPr/>
          </p:nvSpPr>
          <p:spPr>
            <a:xfrm>
              <a:off x="2519994" y="5909621"/>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167CB999-D1E6-2E41-BF46-F94D0D280253}"/>
                </a:ext>
              </a:extLst>
            </p:cNvPr>
            <p:cNvSpPr/>
            <p:nvPr/>
          </p:nvSpPr>
          <p:spPr>
            <a:xfrm>
              <a:off x="2776873" y="6013687"/>
              <a:ext cx="5315361" cy="114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B1A552A4-FD53-CB4F-8FCA-C97591E9A33C}"/>
                </a:ext>
              </a:extLst>
            </p:cNvPr>
            <p:cNvSpPr/>
            <p:nvPr/>
          </p:nvSpPr>
          <p:spPr>
            <a:xfrm>
              <a:off x="8095524" y="6335751"/>
              <a:ext cx="2515603" cy="1105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grpSp>
      <p:cxnSp>
        <p:nvCxnSpPr>
          <p:cNvPr id="112" name="Straight Arrow Connector 111">
            <a:extLst>
              <a:ext uri="{FF2B5EF4-FFF2-40B4-BE49-F238E27FC236}">
                <a16:creationId xmlns:a16="http://schemas.microsoft.com/office/drawing/2014/main" id="{B8DC4E79-2A54-6A4B-ACA7-3AE1D15D5163}"/>
              </a:ext>
            </a:extLst>
          </p:cNvPr>
          <p:cNvCxnSpPr>
            <a:cxnSpLocks/>
            <a:stCxn id="54" idx="0"/>
            <a:endCxn id="48" idx="2"/>
          </p:cNvCxnSpPr>
          <p:nvPr/>
        </p:nvCxnSpPr>
        <p:spPr>
          <a:xfrm flipH="1" flipV="1">
            <a:off x="1966005" y="5388456"/>
            <a:ext cx="1804" cy="1513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Rectangle 98">
            <a:extLst>
              <a:ext uri="{FF2B5EF4-FFF2-40B4-BE49-F238E27FC236}">
                <a16:creationId xmlns:a16="http://schemas.microsoft.com/office/drawing/2014/main" id="{52CCA593-6F44-D642-BD5A-455A9BEA30DF}"/>
              </a:ext>
            </a:extLst>
          </p:cNvPr>
          <p:cNvSpPr/>
          <p:nvPr/>
        </p:nvSpPr>
        <p:spPr>
          <a:xfrm>
            <a:off x="992959" y="2946868"/>
            <a:ext cx="216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D3B364ED-4D60-E349-B49F-4D60B98260D2}"/>
              </a:ext>
            </a:extLst>
          </p:cNvPr>
          <p:cNvSpPr/>
          <p:nvPr/>
        </p:nvSpPr>
        <p:spPr>
          <a:xfrm>
            <a:off x="1226143" y="3064724"/>
            <a:ext cx="432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8" name="Rectangle 107">
            <a:extLst>
              <a:ext uri="{FF2B5EF4-FFF2-40B4-BE49-F238E27FC236}">
                <a16:creationId xmlns:a16="http://schemas.microsoft.com/office/drawing/2014/main" id="{D0FD4E23-AC9A-B64D-AD78-1FCE5F0135E1}"/>
              </a:ext>
            </a:extLst>
          </p:cNvPr>
          <p:cNvSpPr/>
          <p:nvPr/>
        </p:nvSpPr>
        <p:spPr>
          <a:xfrm>
            <a:off x="1675327" y="3182580"/>
            <a:ext cx="1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04471F70-8061-9F40-B254-EF2C947146EF}"/>
              </a:ext>
            </a:extLst>
          </p:cNvPr>
          <p:cNvSpPr/>
          <p:nvPr/>
        </p:nvSpPr>
        <p:spPr>
          <a:xfrm>
            <a:off x="687775" y="2829012"/>
            <a:ext cx="28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ounded Rectangle 39">
            <a:extLst>
              <a:ext uri="{FF2B5EF4-FFF2-40B4-BE49-F238E27FC236}">
                <a16:creationId xmlns:a16="http://schemas.microsoft.com/office/drawing/2014/main" id="{41BDCC04-4DB4-6447-A045-51378C14E6E4}"/>
              </a:ext>
            </a:extLst>
          </p:cNvPr>
          <p:cNvSpPr/>
          <p:nvPr/>
        </p:nvSpPr>
        <p:spPr>
          <a:xfrm>
            <a:off x="2090733" y="2748355"/>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131" name="Rounded Rectangle 130">
            <a:extLst>
              <a:ext uri="{FF2B5EF4-FFF2-40B4-BE49-F238E27FC236}">
                <a16:creationId xmlns:a16="http://schemas.microsoft.com/office/drawing/2014/main" id="{16264B18-331C-5E4F-8084-29EE3CB6792A}"/>
              </a:ext>
            </a:extLst>
          </p:cNvPr>
          <p:cNvSpPr/>
          <p:nvPr/>
        </p:nvSpPr>
        <p:spPr>
          <a:xfrm>
            <a:off x="7985361" y="4991719"/>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Tree>
    <p:extLst>
      <p:ext uri="{BB962C8B-B14F-4D97-AF65-F5344CB8AC3E}">
        <p14:creationId xmlns:p14="http://schemas.microsoft.com/office/powerpoint/2010/main" val="71802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 up of a solar panel&#10;&#10;Description automatically generated with medium confidence">
            <a:extLst>
              <a:ext uri="{FF2B5EF4-FFF2-40B4-BE49-F238E27FC236}">
                <a16:creationId xmlns:a16="http://schemas.microsoft.com/office/drawing/2014/main" id="{7A28656F-542B-1E47-9C36-474D0EEF765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colorTemperature colorTemp="10550"/>
                    </a14:imgEffect>
                    <a14:imgEffect>
                      <a14:brightnessContrast bright="-43000" contrast="-22000"/>
                    </a14:imgEffect>
                  </a14:imgLayer>
                </a14:imgProps>
              </a:ext>
              <a:ext uri="{28A0092B-C50C-407E-A947-70E740481C1C}">
                <a14:useLocalDpi xmlns:a14="http://schemas.microsoft.com/office/drawing/2010/main"/>
              </a:ext>
            </a:extLst>
          </a:blip>
          <a:srcRect/>
          <a:stretch/>
        </p:blipFill>
        <p:spPr>
          <a:xfrm>
            <a:off x="305352" y="314892"/>
            <a:ext cx="11581296" cy="5794506"/>
          </a:xfrm>
          <a:prstGeom prst="rect">
            <a:avLst/>
          </a:prstGeom>
        </p:spPr>
      </p:pic>
      <p:sp>
        <p:nvSpPr>
          <p:cNvPr id="2" name="Title 1">
            <a:extLst>
              <a:ext uri="{FF2B5EF4-FFF2-40B4-BE49-F238E27FC236}">
                <a16:creationId xmlns:a16="http://schemas.microsoft.com/office/drawing/2014/main" id="{98154103-418A-5F44-BEFA-0B374D17F400}"/>
              </a:ext>
            </a:extLst>
          </p:cNvPr>
          <p:cNvSpPr>
            <a:spLocks noGrp="1"/>
          </p:cNvSpPr>
          <p:nvPr>
            <p:ph type="title"/>
          </p:nvPr>
        </p:nvSpPr>
        <p:spPr>
          <a:xfrm>
            <a:off x="2900922" y="2602065"/>
            <a:ext cx="6390156" cy="834886"/>
          </a:xfrm>
        </p:spPr>
        <p:txBody>
          <a:bodyPr anchor="ctr"/>
          <a:lstStyle/>
          <a:p>
            <a:pPr algn="ctr"/>
            <a:r>
              <a:rPr lang="en-US" sz="4400">
                <a:solidFill>
                  <a:schemeClr val="bg1"/>
                </a:solidFill>
              </a:rPr>
              <a:t>Questions and Answers</a:t>
            </a:r>
          </a:p>
        </p:txBody>
      </p:sp>
    </p:spTree>
    <p:extLst>
      <p:ext uri="{BB962C8B-B14F-4D97-AF65-F5344CB8AC3E}">
        <p14:creationId xmlns:p14="http://schemas.microsoft.com/office/powerpoint/2010/main" val="340938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Full screen preview">
            <a:extLst>
              <a:ext uri="{FF2B5EF4-FFF2-40B4-BE49-F238E27FC236}">
                <a16:creationId xmlns:a16="http://schemas.microsoft.com/office/drawing/2014/main" id="{D0248652-D42F-664A-9CAB-E4F6941995E7}"/>
              </a:ext>
            </a:extLst>
          </p:cNvPr>
          <p:cNvPicPr>
            <a:picLocks noChangeAspect="1" noChangeArrowheads="1"/>
          </p:cNvPicPr>
          <p:nvPr/>
        </p:nvPicPr>
        <p:blipFill rotWithShape="1">
          <a:blip r:embed="rId3" cstate="screen">
            <a:alphaModFix/>
            <a:extLst>
              <a:ext uri="{BEBA8EAE-BF5A-486C-A8C5-ECC9F3942E4B}">
                <a14:imgProps xmlns:a14="http://schemas.microsoft.com/office/drawing/2010/main">
                  <a14:imgLayer r:embed="rId4">
                    <a14:imgEffect>
                      <a14:colorTemperature colorTemp="7312"/>
                    </a14:imgEffect>
                  </a14:imgLayer>
                </a14:imgProps>
              </a:ext>
              <a:ext uri="{28A0092B-C50C-407E-A947-70E740481C1C}">
                <a14:useLocalDpi xmlns:a14="http://schemas.microsoft.com/office/drawing/2010/main"/>
              </a:ext>
            </a:extLst>
          </a:blip>
          <a:srcRect/>
          <a:stretch/>
        </p:blipFill>
        <p:spPr bwMode="auto">
          <a:xfrm>
            <a:off x="305352" y="314891"/>
            <a:ext cx="11581296" cy="5794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870438" y="3483010"/>
            <a:ext cx="10734822" cy="790051"/>
          </a:xfrm>
        </p:spPr>
        <p:txBody>
          <a:bodyPr/>
          <a:lstStyle/>
          <a:p>
            <a:r>
              <a:rPr lang="en-US"/>
              <a:t>Understanding the lay of the land helps to avoid problems in advance</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870438" y="395491"/>
            <a:ext cx="10746252" cy="2796117"/>
          </a:xfrm>
        </p:spPr>
        <p:txBody>
          <a:bodyPr/>
          <a:lstStyle/>
          <a:p>
            <a:r>
              <a:rPr lang="en-US" sz="4400">
                <a:solidFill>
                  <a:schemeClr val="bg1"/>
                </a:solidFill>
              </a:rPr>
              <a:t>Cloud is the Future of Infrastructure</a:t>
            </a:r>
            <a:br>
              <a:rPr lang="en-US" sz="4400">
                <a:solidFill>
                  <a:schemeClr val="bg1"/>
                </a:solidFill>
              </a:rPr>
            </a:br>
            <a:r>
              <a:rPr lang="en-US" sz="4400">
                <a:solidFill>
                  <a:schemeClr val="bg1"/>
                </a:solidFill>
              </a:rPr>
              <a:t>But not all Cloud Software is Equal</a:t>
            </a:r>
          </a:p>
        </p:txBody>
      </p:sp>
    </p:spTree>
    <p:extLst>
      <p:ext uri="{BB962C8B-B14F-4D97-AF65-F5344CB8AC3E}">
        <p14:creationId xmlns:p14="http://schemas.microsoft.com/office/powerpoint/2010/main" val="372918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4D1BEE-5BF1-854D-85DC-578ACB000431}"/>
              </a:ext>
            </a:extLst>
          </p:cNvPr>
          <p:cNvSpPr>
            <a:spLocks noGrp="1"/>
          </p:cNvSpPr>
          <p:nvPr>
            <p:ph sz="quarter" idx="16"/>
          </p:nvPr>
        </p:nvSpPr>
        <p:spPr>
          <a:xfrm>
            <a:off x="563587" y="3883026"/>
            <a:ext cx="1533070" cy="384628"/>
          </a:xfrm>
        </p:spPr>
        <p:txBody>
          <a:bodyPr vert="horz" lIns="0" tIns="0" rIns="0" bIns="0" rtlCol="0">
            <a:noAutofit/>
          </a:bodyPr>
          <a:lstStyle/>
          <a:p>
            <a:pPr marL="0" indent="0">
              <a:lnSpc>
                <a:spcPct val="100000"/>
              </a:lnSpc>
              <a:spcBef>
                <a:spcPts val="300"/>
              </a:spcBef>
              <a:buNone/>
            </a:pPr>
            <a:r>
              <a:rPr lang="en-US"/>
              <a:t>Consumption</a:t>
            </a:r>
          </a:p>
        </p:txBody>
      </p:sp>
      <p:sp>
        <p:nvSpPr>
          <p:cNvPr id="3" name="Text Placeholder 2">
            <a:extLst>
              <a:ext uri="{FF2B5EF4-FFF2-40B4-BE49-F238E27FC236}">
                <a16:creationId xmlns:a16="http://schemas.microsoft.com/office/drawing/2014/main" id="{2476D8C5-0C1E-D34B-9C94-2A97B54C79D4}"/>
              </a:ext>
            </a:extLst>
          </p:cNvPr>
          <p:cNvSpPr>
            <a:spLocks noGrp="1"/>
          </p:cNvSpPr>
          <p:nvPr>
            <p:ph type="body" sz="quarter" idx="11"/>
          </p:nvPr>
        </p:nvSpPr>
        <p:spPr/>
        <p:txBody>
          <a:bodyPr/>
          <a:lstStyle/>
          <a:p>
            <a:r>
              <a:rPr lang="en-US"/>
              <a:t>To provide a high–level view of the platform environment</a:t>
            </a:r>
          </a:p>
        </p:txBody>
      </p:sp>
      <p:sp>
        <p:nvSpPr>
          <p:cNvPr id="4" name="Title 3">
            <a:extLst>
              <a:ext uri="{FF2B5EF4-FFF2-40B4-BE49-F238E27FC236}">
                <a16:creationId xmlns:a16="http://schemas.microsoft.com/office/drawing/2014/main" id="{1F779BCD-02F9-3347-BA36-396EC250ED1A}"/>
              </a:ext>
            </a:extLst>
          </p:cNvPr>
          <p:cNvSpPr>
            <a:spLocks noGrp="1"/>
          </p:cNvSpPr>
          <p:nvPr>
            <p:ph type="title"/>
          </p:nvPr>
        </p:nvSpPr>
        <p:spPr/>
        <p:txBody>
          <a:bodyPr/>
          <a:lstStyle/>
          <a:p>
            <a:r>
              <a:rPr lang="en-US"/>
              <a:t>Vantage Platform Consumption Analysis</a:t>
            </a:r>
          </a:p>
        </p:txBody>
      </p:sp>
      <p:sp>
        <p:nvSpPr>
          <p:cNvPr id="6" name="Content Placeholder 1">
            <a:extLst>
              <a:ext uri="{FF2B5EF4-FFF2-40B4-BE49-F238E27FC236}">
                <a16:creationId xmlns:a16="http://schemas.microsoft.com/office/drawing/2014/main" id="{6DDBDC45-3653-A84D-94C8-9C5CCEFBDDC5}"/>
              </a:ext>
            </a:extLst>
          </p:cNvPr>
          <p:cNvSpPr txBox="1">
            <a:spLocks/>
          </p:cNvSpPr>
          <p:nvPr/>
        </p:nvSpPr>
        <p:spPr>
          <a:xfrm>
            <a:off x="10091734" y="3883026"/>
            <a:ext cx="1528766" cy="570900"/>
          </a:xfrm>
          <a:prstGeom prst="rect">
            <a:avLst/>
          </a:prstGeom>
        </p:spPr>
        <p:txBody>
          <a:bodyPr vert="horz" lIns="0" tIns="0" rIns="0" bIns="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Font typeface="Arial" panose="020B0604020202020204" pitchFamily="34" charset="0"/>
              <a:buNone/>
            </a:pPr>
            <a:r>
              <a:rPr lang="en-US"/>
              <a:t>Dictionary</a:t>
            </a:r>
            <a:br>
              <a:rPr lang="en-US"/>
            </a:br>
            <a:r>
              <a:rPr lang="en-US"/>
              <a:t>Analysis</a:t>
            </a:r>
          </a:p>
        </p:txBody>
      </p:sp>
      <p:sp>
        <p:nvSpPr>
          <p:cNvPr id="7" name="Content Placeholder 1">
            <a:extLst>
              <a:ext uri="{FF2B5EF4-FFF2-40B4-BE49-F238E27FC236}">
                <a16:creationId xmlns:a16="http://schemas.microsoft.com/office/drawing/2014/main" id="{A4959686-6A64-A44B-B73D-F2F4A1D265E0}"/>
              </a:ext>
            </a:extLst>
          </p:cNvPr>
          <p:cNvSpPr txBox="1">
            <a:spLocks/>
          </p:cNvSpPr>
          <p:nvPr/>
        </p:nvSpPr>
        <p:spPr>
          <a:xfrm>
            <a:off x="2950833" y="3883026"/>
            <a:ext cx="1528764"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Indexes</a:t>
            </a:r>
          </a:p>
        </p:txBody>
      </p:sp>
      <p:sp>
        <p:nvSpPr>
          <p:cNvPr id="8" name="Content Placeholder 1">
            <a:extLst>
              <a:ext uri="{FF2B5EF4-FFF2-40B4-BE49-F238E27FC236}">
                <a16:creationId xmlns:a16="http://schemas.microsoft.com/office/drawing/2014/main" id="{E0F9C074-3C16-2D4A-AD68-51077FC2D6EB}"/>
              </a:ext>
            </a:extLst>
          </p:cNvPr>
          <p:cNvSpPr txBox="1">
            <a:spLocks/>
          </p:cNvSpPr>
          <p:nvPr/>
        </p:nvSpPr>
        <p:spPr>
          <a:xfrm>
            <a:off x="5333773" y="3883026"/>
            <a:ext cx="152085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Columns</a:t>
            </a:r>
          </a:p>
        </p:txBody>
      </p:sp>
      <p:sp>
        <p:nvSpPr>
          <p:cNvPr id="9" name="Content Placeholder 1">
            <a:extLst>
              <a:ext uri="{FF2B5EF4-FFF2-40B4-BE49-F238E27FC236}">
                <a16:creationId xmlns:a16="http://schemas.microsoft.com/office/drawing/2014/main" id="{1895D896-D638-6D4B-B0F2-9769DBD83BFE}"/>
              </a:ext>
            </a:extLst>
          </p:cNvPr>
          <p:cNvSpPr txBox="1">
            <a:spLocks/>
          </p:cNvSpPr>
          <p:nvPr/>
        </p:nvSpPr>
        <p:spPr>
          <a:xfrm>
            <a:off x="7708800" y="3883026"/>
            <a:ext cx="152876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Quotas</a:t>
            </a:r>
          </a:p>
        </p:txBody>
      </p:sp>
      <p:grpSp>
        <p:nvGrpSpPr>
          <p:cNvPr id="28" name="Group 27">
            <a:extLst>
              <a:ext uri="{FF2B5EF4-FFF2-40B4-BE49-F238E27FC236}">
                <a16:creationId xmlns:a16="http://schemas.microsoft.com/office/drawing/2014/main" id="{2DE16F8D-A0C9-324F-8146-751835CA42FE}"/>
              </a:ext>
            </a:extLst>
          </p:cNvPr>
          <p:cNvGrpSpPr/>
          <p:nvPr/>
        </p:nvGrpSpPr>
        <p:grpSpPr>
          <a:xfrm>
            <a:off x="563587" y="3205836"/>
            <a:ext cx="576000" cy="576000"/>
            <a:chOff x="645886" y="3252384"/>
            <a:chExt cx="576000" cy="576000"/>
          </a:xfrm>
        </p:grpSpPr>
        <p:sp>
          <p:nvSpPr>
            <p:cNvPr id="12" name="Oval 11">
              <a:extLst>
                <a:ext uri="{FF2B5EF4-FFF2-40B4-BE49-F238E27FC236}">
                  <a16:creationId xmlns:a16="http://schemas.microsoft.com/office/drawing/2014/main" id="{16D857E8-14F1-0C46-A75D-893D23D98E11}"/>
                </a:ext>
              </a:extLst>
            </p:cNvPr>
            <p:cNvSpPr>
              <a:spLocks noChangeAspect="1"/>
            </p:cNvSpPr>
            <p:nvPr/>
          </p:nvSpPr>
          <p:spPr>
            <a:xfrm>
              <a:off x="645886" y="3252384"/>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1" name="Graphic 10">
              <a:extLst>
                <a:ext uri="{FF2B5EF4-FFF2-40B4-BE49-F238E27FC236}">
                  <a16:creationId xmlns:a16="http://schemas.microsoft.com/office/drawing/2014/main" id="{DBF0B424-C7EE-1844-A626-A81E92E8E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508" y="3399006"/>
              <a:ext cx="282757" cy="282757"/>
            </a:xfrm>
            <a:prstGeom prst="rect">
              <a:avLst/>
            </a:prstGeom>
          </p:spPr>
        </p:pic>
      </p:grpSp>
      <p:grpSp>
        <p:nvGrpSpPr>
          <p:cNvPr id="26" name="Group 25">
            <a:extLst>
              <a:ext uri="{FF2B5EF4-FFF2-40B4-BE49-F238E27FC236}">
                <a16:creationId xmlns:a16="http://schemas.microsoft.com/office/drawing/2014/main" id="{0C87CE98-314A-7C42-ADCE-58E768146B07}"/>
              </a:ext>
            </a:extLst>
          </p:cNvPr>
          <p:cNvGrpSpPr/>
          <p:nvPr/>
        </p:nvGrpSpPr>
        <p:grpSpPr>
          <a:xfrm>
            <a:off x="5333773" y="3205836"/>
            <a:ext cx="576000" cy="576000"/>
            <a:chOff x="5278194" y="3206479"/>
            <a:chExt cx="576000" cy="576000"/>
          </a:xfrm>
        </p:grpSpPr>
        <p:sp>
          <p:nvSpPr>
            <p:cNvPr id="14" name="Oval 13">
              <a:extLst>
                <a:ext uri="{FF2B5EF4-FFF2-40B4-BE49-F238E27FC236}">
                  <a16:creationId xmlns:a16="http://schemas.microsoft.com/office/drawing/2014/main" id="{DACCEA0A-1DA0-344B-A77A-B6808AC00655}"/>
                </a:ext>
              </a:extLst>
            </p:cNvPr>
            <p:cNvSpPr>
              <a:spLocks noChangeAspect="1"/>
            </p:cNvSpPr>
            <p:nvPr/>
          </p:nvSpPr>
          <p:spPr>
            <a:xfrm>
              <a:off x="5278194" y="3206479"/>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8" name="Graphic 17">
              <a:extLst>
                <a:ext uri="{FF2B5EF4-FFF2-40B4-BE49-F238E27FC236}">
                  <a16:creationId xmlns:a16="http://schemas.microsoft.com/office/drawing/2014/main" id="{AA387D66-86EB-904E-8D4E-2A06DB2952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20" y="3331805"/>
              <a:ext cx="325349" cy="325349"/>
            </a:xfrm>
            <a:prstGeom prst="rect">
              <a:avLst/>
            </a:prstGeom>
          </p:spPr>
        </p:pic>
      </p:grpSp>
      <p:grpSp>
        <p:nvGrpSpPr>
          <p:cNvPr id="25" name="Group 24">
            <a:extLst>
              <a:ext uri="{FF2B5EF4-FFF2-40B4-BE49-F238E27FC236}">
                <a16:creationId xmlns:a16="http://schemas.microsoft.com/office/drawing/2014/main" id="{C1552681-AC25-3F48-A01E-5C99D51061B4}"/>
              </a:ext>
            </a:extLst>
          </p:cNvPr>
          <p:cNvGrpSpPr/>
          <p:nvPr/>
        </p:nvGrpSpPr>
        <p:grpSpPr>
          <a:xfrm>
            <a:off x="10091734" y="3205836"/>
            <a:ext cx="576000" cy="576000"/>
            <a:chOff x="10544968" y="3105763"/>
            <a:chExt cx="576000" cy="576000"/>
          </a:xfrm>
        </p:grpSpPr>
        <p:sp>
          <p:nvSpPr>
            <p:cNvPr id="16" name="Oval 15">
              <a:extLst>
                <a:ext uri="{FF2B5EF4-FFF2-40B4-BE49-F238E27FC236}">
                  <a16:creationId xmlns:a16="http://schemas.microsoft.com/office/drawing/2014/main" id="{C10239E1-E110-2644-85FC-42D9AD6B86DA}"/>
                </a:ext>
              </a:extLst>
            </p:cNvPr>
            <p:cNvSpPr>
              <a:spLocks noChangeAspect="1"/>
            </p:cNvSpPr>
            <p:nvPr/>
          </p:nvSpPr>
          <p:spPr>
            <a:xfrm>
              <a:off x="10544968"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pic>
          <p:nvPicPr>
            <p:cNvPr id="20" name="Graphic 19">
              <a:extLst>
                <a:ext uri="{FF2B5EF4-FFF2-40B4-BE49-F238E27FC236}">
                  <a16:creationId xmlns:a16="http://schemas.microsoft.com/office/drawing/2014/main" id="{625AF93B-9CEB-6140-8EAF-A661CDD05D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1983" y="3242779"/>
              <a:ext cx="301969" cy="301969"/>
            </a:xfrm>
            <a:prstGeom prst="rect">
              <a:avLst/>
            </a:prstGeom>
          </p:spPr>
        </p:pic>
      </p:grpSp>
      <p:grpSp>
        <p:nvGrpSpPr>
          <p:cNvPr id="27" name="Group 26">
            <a:extLst>
              <a:ext uri="{FF2B5EF4-FFF2-40B4-BE49-F238E27FC236}">
                <a16:creationId xmlns:a16="http://schemas.microsoft.com/office/drawing/2014/main" id="{1CA37A59-EF81-8247-BC00-B7391B2276C5}"/>
              </a:ext>
            </a:extLst>
          </p:cNvPr>
          <p:cNvGrpSpPr/>
          <p:nvPr/>
        </p:nvGrpSpPr>
        <p:grpSpPr>
          <a:xfrm>
            <a:off x="2950833" y="3205836"/>
            <a:ext cx="576000" cy="576000"/>
            <a:chOff x="3233421" y="3251361"/>
            <a:chExt cx="576000" cy="576000"/>
          </a:xfrm>
        </p:grpSpPr>
        <p:sp>
          <p:nvSpPr>
            <p:cNvPr id="13" name="Oval 12">
              <a:extLst>
                <a:ext uri="{FF2B5EF4-FFF2-40B4-BE49-F238E27FC236}">
                  <a16:creationId xmlns:a16="http://schemas.microsoft.com/office/drawing/2014/main" id="{106F9298-7F4B-3C48-B6B0-7702806C8CDC}"/>
                </a:ext>
              </a:extLst>
            </p:cNvPr>
            <p:cNvSpPr>
              <a:spLocks noChangeAspect="1"/>
            </p:cNvSpPr>
            <p:nvPr/>
          </p:nvSpPr>
          <p:spPr>
            <a:xfrm>
              <a:off x="3233421" y="32513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2" name="Graphic 21">
              <a:extLst>
                <a:ext uri="{FF2B5EF4-FFF2-40B4-BE49-F238E27FC236}">
                  <a16:creationId xmlns:a16="http://schemas.microsoft.com/office/drawing/2014/main" id="{13DAF234-7F0A-4045-9779-E2267124A3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7421" y="3395361"/>
              <a:ext cx="288000" cy="288000"/>
            </a:xfrm>
            <a:prstGeom prst="rect">
              <a:avLst/>
            </a:prstGeom>
          </p:spPr>
        </p:pic>
      </p:grpSp>
      <p:grpSp>
        <p:nvGrpSpPr>
          <p:cNvPr id="24" name="Group 23">
            <a:extLst>
              <a:ext uri="{FF2B5EF4-FFF2-40B4-BE49-F238E27FC236}">
                <a16:creationId xmlns:a16="http://schemas.microsoft.com/office/drawing/2014/main" id="{E0FEA124-39D9-624A-BFC5-683BA6DE7090}"/>
              </a:ext>
            </a:extLst>
          </p:cNvPr>
          <p:cNvGrpSpPr/>
          <p:nvPr/>
        </p:nvGrpSpPr>
        <p:grpSpPr>
          <a:xfrm>
            <a:off x="7708800" y="3205836"/>
            <a:ext cx="576000" cy="576000"/>
            <a:chOff x="7704982" y="3105763"/>
            <a:chExt cx="576000" cy="576000"/>
          </a:xfrm>
        </p:grpSpPr>
        <p:sp>
          <p:nvSpPr>
            <p:cNvPr id="15" name="Oval 14">
              <a:extLst>
                <a:ext uri="{FF2B5EF4-FFF2-40B4-BE49-F238E27FC236}">
                  <a16:creationId xmlns:a16="http://schemas.microsoft.com/office/drawing/2014/main" id="{210006E3-7BF9-F74F-9B27-37DEA1510D54}"/>
                </a:ext>
              </a:extLst>
            </p:cNvPr>
            <p:cNvSpPr>
              <a:spLocks noChangeAspect="1"/>
            </p:cNvSpPr>
            <p:nvPr/>
          </p:nvSpPr>
          <p:spPr>
            <a:xfrm>
              <a:off x="7704982"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3" name="Picture 22">
              <a:extLst>
                <a:ext uri="{FF2B5EF4-FFF2-40B4-BE49-F238E27FC236}">
                  <a16:creationId xmlns:a16="http://schemas.microsoft.com/office/drawing/2014/main" id="{C47E5F2A-2E53-0F4D-BE74-EB61313D2886}"/>
                </a:ext>
              </a:extLst>
            </p:cNvPr>
            <p:cNvPicPr>
              <a:picLocks noChangeAspect="1"/>
            </p:cNvPicPr>
            <p:nvPr/>
          </p:nvPicPr>
          <p:blipFill>
            <a:blip r:embed="rId10"/>
            <a:stretch>
              <a:fillRect/>
            </a:stretch>
          </p:blipFill>
          <p:spPr>
            <a:xfrm>
              <a:off x="7847839" y="3248620"/>
              <a:ext cx="290286" cy="290286"/>
            </a:xfrm>
            <a:prstGeom prst="rect">
              <a:avLst/>
            </a:prstGeom>
          </p:spPr>
        </p:pic>
      </p:grpSp>
      <p:cxnSp>
        <p:nvCxnSpPr>
          <p:cNvPr id="29" name="Straight Connector 28">
            <a:extLst>
              <a:ext uri="{FF2B5EF4-FFF2-40B4-BE49-F238E27FC236}">
                <a16:creationId xmlns:a16="http://schemas.microsoft.com/office/drawing/2014/main" id="{B7BB5D9C-6AD4-8046-88FA-BE545A9B2A8D}"/>
              </a:ext>
            </a:extLst>
          </p:cNvPr>
          <p:cNvCxnSpPr>
            <a:cxnSpLocks/>
          </p:cNvCxnSpPr>
          <p:nvPr/>
        </p:nvCxnSpPr>
        <p:spPr>
          <a:xfrm>
            <a:off x="252374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3D5375-E4BB-5040-AFC7-27B2C9E761CE}"/>
              </a:ext>
            </a:extLst>
          </p:cNvPr>
          <p:cNvCxnSpPr>
            <a:cxnSpLocks/>
          </p:cNvCxnSpPr>
          <p:nvPr/>
        </p:nvCxnSpPr>
        <p:spPr>
          <a:xfrm>
            <a:off x="7281712"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19C649-D8F0-1F41-87E8-A3309C7A2E25}"/>
              </a:ext>
            </a:extLst>
          </p:cNvPr>
          <p:cNvCxnSpPr>
            <a:cxnSpLocks/>
          </p:cNvCxnSpPr>
          <p:nvPr/>
        </p:nvCxnSpPr>
        <p:spPr>
          <a:xfrm>
            <a:off x="490668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B2BFD0-0D0A-C841-8D89-91F5882D26D4}"/>
              </a:ext>
            </a:extLst>
          </p:cNvPr>
          <p:cNvCxnSpPr>
            <a:cxnSpLocks/>
          </p:cNvCxnSpPr>
          <p:nvPr/>
        </p:nvCxnSpPr>
        <p:spPr>
          <a:xfrm>
            <a:off x="9664649"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8C83FD1-FC23-274E-93C5-4D9AEA877D48}"/>
              </a:ext>
            </a:extLst>
          </p:cNvPr>
          <p:cNvSpPr txBox="1"/>
          <p:nvPr/>
        </p:nvSpPr>
        <p:spPr>
          <a:xfrm>
            <a:off x="4612341" y="968188"/>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13235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6209A76-A602-024F-9E5A-456B9CAB69A9}"/>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F7A6FE6-0351-FE47-B53A-1C5AA4ECE71A}"/>
              </a:ext>
            </a:extLst>
          </p:cNvPr>
          <p:cNvSpPr>
            <a:spLocks noGrp="1"/>
          </p:cNvSpPr>
          <p:nvPr>
            <p:ph type="body" sz="quarter" idx="10"/>
          </p:nvPr>
        </p:nvSpPr>
        <p:spPr/>
        <p:txBody>
          <a:bodyPr/>
          <a:lstStyle/>
          <a:p>
            <a:r>
              <a:rPr lang="en-US"/>
              <a:t>BigQuery Background</a:t>
            </a:r>
          </a:p>
        </p:txBody>
      </p:sp>
    </p:spTree>
    <p:extLst>
      <p:ext uri="{BB962C8B-B14F-4D97-AF65-F5344CB8AC3E}">
        <p14:creationId xmlns:p14="http://schemas.microsoft.com/office/powerpoint/2010/main" val="20562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ky, outdoor, high, day&#10;&#10;Description automatically generated">
            <a:extLst>
              <a:ext uri="{FF2B5EF4-FFF2-40B4-BE49-F238E27FC236}">
                <a16:creationId xmlns:a16="http://schemas.microsoft.com/office/drawing/2014/main" id="{FD2AB1BE-D6FA-2A4F-83CE-E47540940760}"/>
              </a:ext>
            </a:extLst>
          </p:cNvPr>
          <p:cNvPicPr>
            <a:picLocks noChangeAspect="1"/>
          </p:cNvPicPr>
          <p:nvPr/>
        </p:nvPicPr>
        <p:blipFill rotWithShape="1">
          <a:blip r:embed="rId3" cstate="hqprint">
            <a:alphaModFix/>
            <a:extLst>
              <a:ext uri="{BEBA8EAE-BF5A-486C-A8C5-ECC9F3942E4B}">
                <a14:imgProps xmlns:a14="http://schemas.microsoft.com/office/drawing/2010/main">
                  <a14:imgLayer r:embed="rId4">
                    <a14:imgEffect>
                      <a14:saturation sat="176000"/>
                    </a14:imgEffect>
                  </a14:imgLayer>
                </a14:imgProps>
              </a:ext>
              <a:ext uri="{28A0092B-C50C-407E-A947-70E740481C1C}">
                <a14:useLocalDpi xmlns:a14="http://schemas.microsoft.com/office/drawing/2010/main"/>
              </a:ext>
            </a:extLst>
          </a:blip>
          <a:srcRect/>
          <a:stretch/>
        </p:blipFill>
        <p:spPr>
          <a:xfrm>
            <a:off x="301542" y="314888"/>
            <a:ext cx="11588916" cy="5794507"/>
          </a:xfrm>
          <a:prstGeom prst="rect">
            <a:avLst/>
          </a:prstGeom>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1026040" y="2929653"/>
            <a:ext cx="10594460" cy="499347"/>
          </a:xfrm>
        </p:spPr>
        <p:txBody>
          <a:bodyPr/>
          <a:lstStyle/>
          <a:p>
            <a:r>
              <a:rPr lang="en-US">
                <a:solidFill>
                  <a:schemeClr val="bg1"/>
                </a:solidFill>
              </a:rPr>
              <a:t>But there are limitations</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1025912" y="1397803"/>
            <a:ext cx="10591502" cy="1424095"/>
          </a:xfrm>
        </p:spPr>
        <p:txBody>
          <a:bodyPr/>
          <a:lstStyle/>
          <a:p>
            <a:r>
              <a:rPr lang="en-US" sz="5400">
                <a:solidFill>
                  <a:schemeClr val="bg1"/>
                </a:solidFill>
              </a:rPr>
              <a:t>BigQuery Architecture</a:t>
            </a:r>
            <a:br>
              <a:rPr lang="en-US" sz="5400">
                <a:solidFill>
                  <a:schemeClr val="bg1"/>
                </a:solidFill>
              </a:rPr>
            </a:br>
            <a:r>
              <a:rPr lang="en-US" sz="5400">
                <a:solidFill>
                  <a:schemeClr val="bg1"/>
                </a:solidFill>
              </a:rPr>
              <a:t>Promises a LOT</a:t>
            </a:r>
          </a:p>
        </p:txBody>
      </p:sp>
    </p:spTree>
    <p:extLst>
      <p:ext uri="{BB962C8B-B14F-4D97-AF65-F5344CB8AC3E}">
        <p14:creationId xmlns:p14="http://schemas.microsoft.com/office/powerpoint/2010/main" val="34271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267145-2C4B-A641-8470-BE55F0C14ECF}"/>
              </a:ext>
            </a:extLst>
          </p:cNvPr>
          <p:cNvSpPr>
            <a:spLocks noGrp="1"/>
          </p:cNvSpPr>
          <p:nvPr>
            <p:ph type="body" sz="quarter" idx="11"/>
          </p:nvPr>
        </p:nvSpPr>
        <p:spPr/>
        <p:txBody>
          <a:bodyPr/>
          <a:lstStyle/>
          <a:p>
            <a:r>
              <a:rPr lang="en-US"/>
              <a:t>BigQuery data storage via Colossus</a:t>
            </a:r>
          </a:p>
        </p:txBody>
      </p:sp>
      <p:sp>
        <p:nvSpPr>
          <p:cNvPr id="4" name="Title 3">
            <a:extLst>
              <a:ext uri="{FF2B5EF4-FFF2-40B4-BE49-F238E27FC236}">
                <a16:creationId xmlns:a16="http://schemas.microsoft.com/office/drawing/2014/main" id="{501E302C-C9AD-ED41-B00A-544D89526C7A}"/>
              </a:ext>
            </a:extLst>
          </p:cNvPr>
          <p:cNvSpPr>
            <a:spLocks noGrp="1"/>
          </p:cNvSpPr>
          <p:nvPr>
            <p:ph type="title"/>
          </p:nvPr>
        </p:nvSpPr>
        <p:spPr/>
        <p:txBody>
          <a:bodyPr/>
          <a:lstStyle/>
          <a:p>
            <a:r>
              <a:rPr lang="en-US"/>
              <a:t>Structural Overview of BigQuery</a:t>
            </a:r>
          </a:p>
        </p:txBody>
      </p:sp>
      <p:grpSp>
        <p:nvGrpSpPr>
          <p:cNvPr id="79" name="Group 78">
            <a:extLst>
              <a:ext uri="{FF2B5EF4-FFF2-40B4-BE49-F238E27FC236}">
                <a16:creationId xmlns:a16="http://schemas.microsoft.com/office/drawing/2014/main" id="{2DA597DE-11D1-8045-A4F8-C131761A9CED}"/>
              </a:ext>
            </a:extLst>
          </p:cNvPr>
          <p:cNvGrpSpPr/>
          <p:nvPr/>
        </p:nvGrpSpPr>
        <p:grpSpPr>
          <a:xfrm>
            <a:off x="571499" y="2064124"/>
            <a:ext cx="11049004" cy="3681310"/>
            <a:chOff x="571499" y="2064124"/>
            <a:chExt cx="11049004" cy="3681310"/>
          </a:xfrm>
        </p:grpSpPr>
        <p:cxnSp>
          <p:nvCxnSpPr>
            <p:cNvPr id="20" name="Straight Connector 19">
              <a:extLst>
                <a:ext uri="{FF2B5EF4-FFF2-40B4-BE49-F238E27FC236}">
                  <a16:creationId xmlns:a16="http://schemas.microsoft.com/office/drawing/2014/main" id="{7B87F156-E34C-8542-A43C-682C2E183D7C}"/>
                </a:ext>
              </a:extLst>
            </p:cNvPr>
            <p:cNvCxnSpPr>
              <a:cxnSpLocks/>
            </p:cNvCxnSpPr>
            <p:nvPr/>
          </p:nvCxnSpPr>
          <p:spPr>
            <a:xfrm>
              <a:off x="571500" y="2899534"/>
              <a:ext cx="5344285"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0402DF6-8E6F-4B43-BEA2-08C5F896BA84}"/>
                </a:ext>
              </a:extLst>
            </p:cNvPr>
            <p:cNvGrpSpPr/>
            <p:nvPr/>
          </p:nvGrpSpPr>
          <p:grpSpPr>
            <a:xfrm>
              <a:off x="571499" y="3347716"/>
              <a:ext cx="2592615" cy="2397718"/>
              <a:chOff x="571499" y="3811642"/>
              <a:chExt cx="2592615" cy="2397718"/>
            </a:xfrm>
          </p:grpSpPr>
          <p:sp>
            <p:nvSpPr>
              <p:cNvPr id="14" name="Rounded Rectangle 13">
                <a:extLst>
                  <a:ext uri="{FF2B5EF4-FFF2-40B4-BE49-F238E27FC236}">
                    <a16:creationId xmlns:a16="http://schemas.microsoft.com/office/drawing/2014/main" id="{B6B0D6F6-0670-9D47-AC45-C3CA378FFE47}"/>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 name="Rounded Rectangle 5">
                <a:extLst>
                  <a:ext uri="{FF2B5EF4-FFF2-40B4-BE49-F238E27FC236}">
                    <a16:creationId xmlns:a16="http://schemas.microsoft.com/office/drawing/2014/main" id="{B95D8540-6932-C644-A8E2-D4B6A353CE85}"/>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7" name="Rounded Rectangle 6">
                <a:extLst>
                  <a:ext uri="{FF2B5EF4-FFF2-40B4-BE49-F238E27FC236}">
                    <a16:creationId xmlns:a16="http://schemas.microsoft.com/office/drawing/2014/main" id="{89921862-4AA0-9641-BD70-90C23107843D}"/>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25" name="Text Placeholder 2">
                <a:extLst>
                  <a:ext uri="{FF2B5EF4-FFF2-40B4-BE49-F238E27FC236}">
                    <a16:creationId xmlns:a16="http://schemas.microsoft.com/office/drawing/2014/main" id="{7B2B9725-A5FD-1B4C-8992-D7FCDCEE3381}"/>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A</a:t>
                </a:r>
              </a:p>
            </p:txBody>
          </p:sp>
        </p:grpSp>
        <p:sp>
          <p:nvSpPr>
            <p:cNvPr id="29" name="Text Placeholder 2">
              <a:extLst>
                <a:ext uri="{FF2B5EF4-FFF2-40B4-BE49-F238E27FC236}">
                  <a16:creationId xmlns:a16="http://schemas.microsoft.com/office/drawing/2014/main" id="{44E2EBC3-AA90-264E-9832-B34DDDD1002F}"/>
                </a:ext>
              </a:extLst>
            </p:cNvPr>
            <p:cNvSpPr txBox="1">
              <a:spLocks/>
            </p:cNvSpPr>
            <p:nvPr/>
          </p:nvSpPr>
          <p:spPr>
            <a:xfrm>
              <a:off x="571501"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X</a:t>
              </a:r>
            </a:p>
          </p:txBody>
        </p:sp>
        <p:grpSp>
          <p:nvGrpSpPr>
            <p:cNvPr id="39" name="Group 38">
              <a:extLst>
                <a:ext uri="{FF2B5EF4-FFF2-40B4-BE49-F238E27FC236}">
                  <a16:creationId xmlns:a16="http://schemas.microsoft.com/office/drawing/2014/main" id="{72D5191E-A9A2-A749-BD28-6552367177DF}"/>
                </a:ext>
              </a:extLst>
            </p:cNvPr>
            <p:cNvGrpSpPr/>
            <p:nvPr/>
          </p:nvGrpSpPr>
          <p:grpSpPr>
            <a:xfrm>
              <a:off x="3323170" y="3347716"/>
              <a:ext cx="2592615" cy="2397718"/>
              <a:chOff x="571499" y="3811642"/>
              <a:chExt cx="2592615" cy="2397718"/>
            </a:xfrm>
          </p:grpSpPr>
          <p:sp>
            <p:nvSpPr>
              <p:cNvPr id="40" name="Rounded Rectangle 39">
                <a:extLst>
                  <a:ext uri="{FF2B5EF4-FFF2-40B4-BE49-F238E27FC236}">
                    <a16:creationId xmlns:a16="http://schemas.microsoft.com/office/drawing/2014/main" id="{5ADCFDE5-497F-8C45-A1D8-681784DB5108}"/>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1" name="Rounded Rectangle 40">
                <a:extLst>
                  <a:ext uri="{FF2B5EF4-FFF2-40B4-BE49-F238E27FC236}">
                    <a16:creationId xmlns:a16="http://schemas.microsoft.com/office/drawing/2014/main" id="{5380998F-0519-F640-8379-7E584C3B692D}"/>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2" name="Rounded Rectangle 41">
                <a:extLst>
                  <a:ext uri="{FF2B5EF4-FFF2-40B4-BE49-F238E27FC236}">
                    <a16:creationId xmlns:a16="http://schemas.microsoft.com/office/drawing/2014/main" id="{0B63D272-9F45-C947-9712-291F07DF9A1B}"/>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3" name="Text Placeholder 2">
                <a:extLst>
                  <a:ext uri="{FF2B5EF4-FFF2-40B4-BE49-F238E27FC236}">
                    <a16:creationId xmlns:a16="http://schemas.microsoft.com/office/drawing/2014/main" id="{E48FFAE6-5405-DE40-B30F-77A566DE2F5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B</a:t>
                </a:r>
              </a:p>
            </p:txBody>
          </p:sp>
        </p:grpSp>
        <p:grpSp>
          <p:nvGrpSpPr>
            <p:cNvPr id="44" name="Group 43">
              <a:extLst>
                <a:ext uri="{FF2B5EF4-FFF2-40B4-BE49-F238E27FC236}">
                  <a16:creationId xmlns:a16="http://schemas.microsoft.com/office/drawing/2014/main" id="{F8A319CC-4FD9-914B-ACD6-71A8A5F1ADD7}"/>
                </a:ext>
              </a:extLst>
            </p:cNvPr>
            <p:cNvGrpSpPr/>
            <p:nvPr/>
          </p:nvGrpSpPr>
          <p:grpSpPr>
            <a:xfrm>
              <a:off x="6276217" y="3347716"/>
              <a:ext cx="2592615" cy="2397718"/>
              <a:chOff x="571499" y="3811642"/>
              <a:chExt cx="2592615" cy="2397718"/>
            </a:xfrm>
          </p:grpSpPr>
          <p:sp>
            <p:nvSpPr>
              <p:cNvPr id="45" name="Rounded Rectangle 44">
                <a:extLst>
                  <a:ext uri="{FF2B5EF4-FFF2-40B4-BE49-F238E27FC236}">
                    <a16:creationId xmlns:a16="http://schemas.microsoft.com/office/drawing/2014/main" id="{3C21BF40-582A-C440-BE73-D88B696FF583}"/>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6" name="Rounded Rectangle 45">
                <a:extLst>
                  <a:ext uri="{FF2B5EF4-FFF2-40B4-BE49-F238E27FC236}">
                    <a16:creationId xmlns:a16="http://schemas.microsoft.com/office/drawing/2014/main" id="{2A0D95A8-E868-6F4D-AA2D-7458FADC48D3}"/>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7" name="Rounded Rectangle 46">
                <a:extLst>
                  <a:ext uri="{FF2B5EF4-FFF2-40B4-BE49-F238E27FC236}">
                    <a16:creationId xmlns:a16="http://schemas.microsoft.com/office/drawing/2014/main" id="{3486A07E-EFDD-464B-87C9-BB8E30BECA39}"/>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8" name="Text Placeholder 2">
                <a:extLst>
                  <a:ext uri="{FF2B5EF4-FFF2-40B4-BE49-F238E27FC236}">
                    <a16:creationId xmlns:a16="http://schemas.microsoft.com/office/drawing/2014/main" id="{9E718AE7-A036-944F-9A05-782E53EC87AD}"/>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C</a:t>
                </a:r>
              </a:p>
            </p:txBody>
          </p:sp>
        </p:grpSp>
        <p:grpSp>
          <p:nvGrpSpPr>
            <p:cNvPr id="49" name="Group 48">
              <a:extLst>
                <a:ext uri="{FF2B5EF4-FFF2-40B4-BE49-F238E27FC236}">
                  <a16:creationId xmlns:a16="http://schemas.microsoft.com/office/drawing/2014/main" id="{11DD37BF-77C0-4749-AA68-2AD812D144BC}"/>
                </a:ext>
              </a:extLst>
            </p:cNvPr>
            <p:cNvGrpSpPr/>
            <p:nvPr/>
          </p:nvGrpSpPr>
          <p:grpSpPr>
            <a:xfrm>
              <a:off x="9027888" y="3347716"/>
              <a:ext cx="2592615" cy="2397718"/>
              <a:chOff x="571499" y="3811642"/>
              <a:chExt cx="2592615" cy="2397718"/>
            </a:xfrm>
          </p:grpSpPr>
          <p:sp>
            <p:nvSpPr>
              <p:cNvPr id="50" name="Rounded Rectangle 49">
                <a:extLst>
                  <a:ext uri="{FF2B5EF4-FFF2-40B4-BE49-F238E27FC236}">
                    <a16:creationId xmlns:a16="http://schemas.microsoft.com/office/drawing/2014/main" id="{E6DEF2DA-1AB3-2249-B650-2F3E9BEC3FB0}"/>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51" name="Rounded Rectangle 50">
                <a:extLst>
                  <a:ext uri="{FF2B5EF4-FFF2-40B4-BE49-F238E27FC236}">
                    <a16:creationId xmlns:a16="http://schemas.microsoft.com/office/drawing/2014/main" id="{8BFFE0E4-D6F8-8C48-AE79-9F7E345E0EAC}"/>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52" name="Rounded Rectangle 51">
                <a:extLst>
                  <a:ext uri="{FF2B5EF4-FFF2-40B4-BE49-F238E27FC236}">
                    <a16:creationId xmlns:a16="http://schemas.microsoft.com/office/drawing/2014/main" id="{4612451F-AFEA-3840-AF17-71ED331A050A}"/>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53" name="Text Placeholder 2">
                <a:extLst>
                  <a:ext uri="{FF2B5EF4-FFF2-40B4-BE49-F238E27FC236}">
                    <a16:creationId xmlns:a16="http://schemas.microsoft.com/office/drawing/2014/main" id="{2C533B59-F053-4F4C-8136-F2049393598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D</a:t>
                </a:r>
              </a:p>
            </p:txBody>
          </p:sp>
        </p:grpSp>
        <p:sp>
          <p:nvSpPr>
            <p:cNvPr id="54" name="Text Placeholder 2">
              <a:extLst>
                <a:ext uri="{FF2B5EF4-FFF2-40B4-BE49-F238E27FC236}">
                  <a16:creationId xmlns:a16="http://schemas.microsoft.com/office/drawing/2014/main" id="{F21FF05D-9C5C-4041-BE15-C4EBE7A9370F}"/>
                </a:ext>
              </a:extLst>
            </p:cNvPr>
            <p:cNvSpPr txBox="1">
              <a:spLocks/>
            </p:cNvSpPr>
            <p:nvPr/>
          </p:nvSpPr>
          <p:spPr>
            <a:xfrm>
              <a:off x="6276217"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Y</a:t>
              </a:r>
            </a:p>
          </p:txBody>
        </p:sp>
        <p:cxnSp>
          <p:nvCxnSpPr>
            <p:cNvPr id="57" name="Straight Connector 56">
              <a:extLst>
                <a:ext uri="{FF2B5EF4-FFF2-40B4-BE49-F238E27FC236}">
                  <a16:creationId xmlns:a16="http://schemas.microsoft.com/office/drawing/2014/main" id="{2DB76A02-E155-C64D-A981-84E501D4E6B3}"/>
                </a:ext>
              </a:extLst>
            </p:cNvPr>
            <p:cNvCxnSpPr>
              <a:cxnSpLocks/>
            </p:cNvCxnSpPr>
            <p:nvPr/>
          </p:nvCxnSpPr>
          <p:spPr>
            <a:xfrm>
              <a:off x="6276217" y="2902936"/>
              <a:ext cx="5344283"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8894759-227C-8846-9D28-F9EB29BC9800}"/>
                </a:ext>
              </a:extLst>
            </p:cNvPr>
            <p:cNvCxnSpPr>
              <a:cxnSpLocks/>
            </p:cNvCxnSpPr>
            <p:nvPr/>
          </p:nvCxnSpPr>
          <p:spPr>
            <a:xfrm>
              <a:off x="3243642" y="2389817"/>
              <a:ext cx="5704716"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1191D4B5-C465-B749-8F74-33E6B6828D15}"/>
                </a:ext>
              </a:extLst>
            </p:cNvPr>
            <p:cNvSpPr/>
            <p:nvPr/>
          </p:nvSpPr>
          <p:spPr>
            <a:xfrm>
              <a:off x="4641845" y="2064124"/>
              <a:ext cx="2908310" cy="6568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1" name="Text Placeholder 2">
              <a:extLst>
                <a:ext uri="{FF2B5EF4-FFF2-40B4-BE49-F238E27FC236}">
                  <a16:creationId xmlns:a16="http://schemas.microsoft.com/office/drawing/2014/main" id="{74EE203D-EDDF-1244-8BD6-9E5E0AFE6491}"/>
                </a:ext>
              </a:extLst>
            </p:cNvPr>
            <p:cNvSpPr txBox="1">
              <a:spLocks/>
            </p:cNvSpPr>
            <p:nvPr/>
          </p:nvSpPr>
          <p:spPr>
            <a:xfrm>
              <a:off x="5412037" y="2237354"/>
              <a:ext cx="1950039"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BigQuery Service</a:t>
              </a:r>
            </a:p>
          </p:txBody>
        </p:sp>
        <p:cxnSp>
          <p:nvCxnSpPr>
            <p:cNvPr id="67" name="Straight Connector 66">
              <a:extLst>
                <a:ext uri="{FF2B5EF4-FFF2-40B4-BE49-F238E27FC236}">
                  <a16:creationId xmlns:a16="http://schemas.microsoft.com/office/drawing/2014/main" id="{853952B2-19C0-BE43-93EC-ADACB452F12F}"/>
                </a:ext>
              </a:extLst>
            </p:cNvPr>
            <p:cNvCxnSpPr>
              <a:cxnSpLocks/>
            </p:cNvCxnSpPr>
            <p:nvPr/>
          </p:nvCxnSpPr>
          <p:spPr>
            <a:xfrm flipV="1">
              <a:off x="3243642" y="2389817"/>
              <a:ext cx="0" cy="509718"/>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61676D8-797F-9E4B-A453-7948E0393C02}"/>
                </a:ext>
              </a:extLst>
            </p:cNvPr>
            <p:cNvCxnSpPr>
              <a:cxnSpLocks/>
            </p:cNvCxnSpPr>
            <p:nvPr/>
          </p:nvCxnSpPr>
          <p:spPr>
            <a:xfrm flipH="1" flipV="1">
              <a:off x="8948358" y="2389817"/>
              <a:ext cx="1" cy="509719"/>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pic>
        <p:nvPicPr>
          <p:cNvPr id="55" name="Picture 4" descr="Manual partition tables in BigQuery | by David Verdejo | bluekiri | Medium">
            <a:extLst>
              <a:ext uri="{FF2B5EF4-FFF2-40B4-BE49-F238E27FC236}">
                <a16:creationId xmlns:a16="http://schemas.microsoft.com/office/drawing/2014/main" id="{4A6B99EE-8AE7-3C4D-A911-B2E6446A14F0}"/>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4824807" y="2163229"/>
            <a:ext cx="525317" cy="47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8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Processing layer for query execution</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BigQuery Slots Allocation</a:t>
            </a:r>
          </a:p>
        </p:txBody>
      </p:sp>
      <p:grpSp>
        <p:nvGrpSpPr>
          <p:cNvPr id="70" name="Group 69">
            <a:extLst>
              <a:ext uri="{FF2B5EF4-FFF2-40B4-BE49-F238E27FC236}">
                <a16:creationId xmlns:a16="http://schemas.microsoft.com/office/drawing/2014/main" id="{BEC3D2C3-4365-A649-9044-9CBDFACE4690}"/>
              </a:ext>
            </a:extLst>
          </p:cNvPr>
          <p:cNvGrpSpPr/>
          <p:nvPr/>
        </p:nvGrpSpPr>
        <p:grpSpPr>
          <a:xfrm>
            <a:off x="571500" y="1836066"/>
            <a:ext cx="11049001" cy="3980326"/>
            <a:chOff x="571500" y="1917794"/>
            <a:chExt cx="11049001" cy="4293939"/>
          </a:xfrm>
        </p:grpSpPr>
        <p:grpSp>
          <p:nvGrpSpPr>
            <p:cNvPr id="41" name="Group 40">
              <a:extLst>
                <a:ext uri="{FF2B5EF4-FFF2-40B4-BE49-F238E27FC236}">
                  <a16:creationId xmlns:a16="http://schemas.microsoft.com/office/drawing/2014/main" id="{01299A11-56D8-3640-87C9-DD91E3F11C52}"/>
                </a:ext>
              </a:extLst>
            </p:cNvPr>
            <p:cNvGrpSpPr/>
            <p:nvPr/>
          </p:nvGrpSpPr>
          <p:grpSpPr>
            <a:xfrm>
              <a:off x="571500" y="1917794"/>
              <a:ext cx="11049001" cy="4293939"/>
              <a:chOff x="571500" y="1917794"/>
              <a:chExt cx="11049001" cy="4293939"/>
            </a:xfrm>
          </p:grpSpPr>
          <p:sp>
            <p:nvSpPr>
              <p:cNvPr id="7" name="Rounded Rectangle 6">
                <a:extLst>
                  <a:ext uri="{FF2B5EF4-FFF2-40B4-BE49-F238E27FC236}">
                    <a16:creationId xmlns:a16="http://schemas.microsoft.com/office/drawing/2014/main" id="{4D7E9DA9-C692-F541-A2A1-8AEC96DF29FF}"/>
                  </a:ext>
                </a:extLst>
              </p:cNvPr>
              <p:cNvSpPr/>
              <p:nvPr/>
            </p:nvSpPr>
            <p:spPr>
              <a:xfrm>
                <a:off x="2884394" y="582393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0" name="Rounded Rectangle 9">
                <a:extLst>
                  <a:ext uri="{FF2B5EF4-FFF2-40B4-BE49-F238E27FC236}">
                    <a16:creationId xmlns:a16="http://schemas.microsoft.com/office/drawing/2014/main" id="{36B1A4F4-F7BF-0D43-8687-35DD0452CC94}"/>
                  </a:ext>
                </a:extLst>
              </p:cNvPr>
              <p:cNvSpPr/>
              <p:nvPr/>
            </p:nvSpPr>
            <p:spPr>
              <a:xfrm>
                <a:off x="9823077" y="484898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nvGrpSpPr>
              <p:cNvPr id="39" name="Group 38">
                <a:extLst>
                  <a:ext uri="{FF2B5EF4-FFF2-40B4-BE49-F238E27FC236}">
                    <a16:creationId xmlns:a16="http://schemas.microsoft.com/office/drawing/2014/main" id="{A60DACDF-7F11-AF4B-BF29-6B0AED0F8DDD}"/>
                  </a:ext>
                </a:extLst>
              </p:cNvPr>
              <p:cNvGrpSpPr/>
              <p:nvPr/>
            </p:nvGrpSpPr>
            <p:grpSpPr>
              <a:xfrm>
                <a:off x="5195764" y="1917794"/>
                <a:ext cx="1797424" cy="2340153"/>
                <a:chOff x="5195764" y="1917794"/>
                <a:chExt cx="1797424" cy="2340153"/>
              </a:xfrm>
            </p:grpSpPr>
            <p:sp>
              <p:nvSpPr>
                <p:cNvPr id="8" name="Rounded Rectangle 7">
                  <a:extLst>
                    <a:ext uri="{FF2B5EF4-FFF2-40B4-BE49-F238E27FC236}">
                      <a16:creationId xmlns:a16="http://schemas.microsoft.com/office/drawing/2014/main" id="{8D22544A-0FB0-8248-B6D2-B70E7446B28D}"/>
                    </a:ext>
                  </a:extLst>
                </p:cNvPr>
                <p:cNvSpPr/>
                <p:nvPr/>
              </p:nvSpPr>
              <p:spPr>
                <a:xfrm>
                  <a:off x="5195764"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11" name="Rounded Rectangle 10">
                  <a:extLst>
                    <a:ext uri="{FF2B5EF4-FFF2-40B4-BE49-F238E27FC236}">
                      <a16:creationId xmlns:a16="http://schemas.microsoft.com/office/drawing/2014/main" id="{CC08DD8E-685E-4C46-BA35-98DCBBDB15FE}"/>
                    </a:ext>
                  </a:extLst>
                </p:cNvPr>
                <p:cNvSpPr/>
                <p:nvPr/>
              </p:nvSpPr>
              <p:spPr>
                <a:xfrm>
                  <a:off x="5195764"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2" name="Rounded Rectangle 11">
                  <a:extLst>
                    <a:ext uri="{FF2B5EF4-FFF2-40B4-BE49-F238E27FC236}">
                      <a16:creationId xmlns:a16="http://schemas.microsoft.com/office/drawing/2014/main" id="{EAF80066-FB12-5D4A-A853-5C57FF156B60}"/>
                    </a:ext>
                  </a:extLst>
                </p:cNvPr>
                <p:cNvSpPr/>
                <p:nvPr/>
              </p:nvSpPr>
              <p:spPr>
                <a:xfrm>
                  <a:off x="5195764"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a:t>
                  </a:r>
                </a:p>
              </p:txBody>
            </p:sp>
            <p:sp>
              <p:nvSpPr>
                <p:cNvPr id="15" name="Rounded Rectangle 14">
                  <a:extLst>
                    <a:ext uri="{FF2B5EF4-FFF2-40B4-BE49-F238E27FC236}">
                      <a16:creationId xmlns:a16="http://schemas.microsoft.com/office/drawing/2014/main" id="{90DCBF53-19FC-8344-A6DC-C9ECE2719DE6}"/>
                    </a:ext>
                  </a:extLst>
                </p:cNvPr>
                <p:cNvSpPr/>
                <p:nvPr/>
              </p:nvSpPr>
              <p:spPr>
                <a:xfrm>
                  <a:off x="5195764"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6" name="Rounded Rectangle 15">
                  <a:extLst>
                    <a:ext uri="{FF2B5EF4-FFF2-40B4-BE49-F238E27FC236}">
                      <a16:creationId xmlns:a16="http://schemas.microsoft.com/office/drawing/2014/main" id="{D6BA0982-DB23-A840-AE69-B284954002DB}"/>
                    </a:ext>
                  </a:extLst>
                </p:cNvPr>
                <p:cNvSpPr/>
                <p:nvPr/>
              </p:nvSpPr>
              <p:spPr>
                <a:xfrm>
                  <a:off x="5195764"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a:t>
                  </a:r>
                </a:p>
              </p:txBody>
            </p:sp>
          </p:grpSp>
          <p:grpSp>
            <p:nvGrpSpPr>
              <p:cNvPr id="38" name="Group 37">
                <a:extLst>
                  <a:ext uri="{FF2B5EF4-FFF2-40B4-BE49-F238E27FC236}">
                    <a16:creationId xmlns:a16="http://schemas.microsoft.com/office/drawing/2014/main" id="{E42247E6-A153-FF4D-A849-C2CB5DFF866A}"/>
                  </a:ext>
                </a:extLst>
              </p:cNvPr>
              <p:cNvGrpSpPr/>
              <p:nvPr/>
            </p:nvGrpSpPr>
            <p:grpSpPr>
              <a:xfrm>
                <a:off x="5195764" y="4848470"/>
                <a:ext cx="1797424" cy="1363263"/>
                <a:chOff x="5195764" y="4848470"/>
                <a:chExt cx="1797424" cy="1363263"/>
              </a:xfrm>
            </p:grpSpPr>
            <p:sp>
              <p:nvSpPr>
                <p:cNvPr id="14" name="Rounded Rectangle 13">
                  <a:extLst>
                    <a:ext uri="{FF2B5EF4-FFF2-40B4-BE49-F238E27FC236}">
                      <a16:creationId xmlns:a16="http://schemas.microsoft.com/office/drawing/2014/main" id="{C5DC3460-6C12-C443-95C0-F3AD4472A440}"/>
                    </a:ext>
                  </a:extLst>
                </p:cNvPr>
                <p:cNvSpPr/>
                <p:nvPr/>
              </p:nvSpPr>
              <p:spPr>
                <a:xfrm>
                  <a:off x="5195764" y="533691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7" name="Rounded Rectangle 16">
                  <a:extLst>
                    <a:ext uri="{FF2B5EF4-FFF2-40B4-BE49-F238E27FC236}">
                      <a16:creationId xmlns:a16="http://schemas.microsoft.com/office/drawing/2014/main" id="{2CABB43C-1CE3-FC4F-A31F-38BC3CF49BA4}"/>
                    </a:ext>
                  </a:extLst>
                </p:cNvPr>
                <p:cNvSpPr/>
                <p:nvPr/>
              </p:nvSpPr>
              <p:spPr>
                <a:xfrm>
                  <a:off x="5195764" y="484847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8" name="Rounded Rectangle 17">
                  <a:extLst>
                    <a:ext uri="{FF2B5EF4-FFF2-40B4-BE49-F238E27FC236}">
                      <a16:creationId xmlns:a16="http://schemas.microsoft.com/office/drawing/2014/main" id="{E7C7BFAB-D809-6740-B81C-B03AE9836B35}"/>
                    </a:ext>
                  </a:extLst>
                </p:cNvPr>
                <p:cNvSpPr/>
                <p:nvPr/>
              </p:nvSpPr>
              <p:spPr>
                <a:xfrm>
                  <a:off x="5195764" y="582536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50</a:t>
                  </a:r>
                </a:p>
              </p:txBody>
            </p:sp>
          </p:grpSp>
          <p:grpSp>
            <p:nvGrpSpPr>
              <p:cNvPr id="37" name="Group 36">
                <a:extLst>
                  <a:ext uri="{FF2B5EF4-FFF2-40B4-BE49-F238E27FC236}">
                    <a16:creationId xmlns:a16="http://schemas.microsoft.com/office/drawing/2014/main" id="{B414F860-DB33-0946-91B0-5CA97C62B089}"/>
                  </a:ext>
                </a:extLst>
              </p:cNvPr>
              <p:cNvGrpSpPr/>
              <p:nvPr/>
            </p:nvGrpSpPr>
            <p:grpSpPr>
              <a:xfrm>
                <a:off x="571500" y="2893253"/>
                <a:ext cx="1797424" cy="3317047"/>
                <a:chOff x="571500" y="2893253"/>
                <a:chExt cx="1797424" cy="3317047"/>
              </a:xfrm>
            </p:grpSpPr>
            <p:sp>
              <p:nvSpPr>
                <p:cNvPr id="19" name="Rounded Rectangle 18">
                  <a:extLst>
                    <a:ext uri="{FF2B5EF4-FFF2-40B4-BE49-F238E27FC236}">
                      <a16:creationId xmlns:a16="http://schemas.microsoft.com/office/drawing/2014/main" id="{3F2BE87F-D8D2-BC4B-8847-551BADF4BF43}"/>
                    </a:ext>
                  </a:extLst>
                </p:cNvPr>
                <p:cNvSpPr/>
                <p:nvPr/>
              </p:nvSpPr>
              <p:spPr>
                <a:xfrm>
                  <a:off x="571500" y="289325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20" name="Rounded Rectangle 19">
                  <a:extLst>
                    <a:ext uri="{FF2B5EF4-FFF2-40B4-BE49-F238E27FC236}">
                      <a16:creationId xmlns:a16="http://schemas.microsoft.com/office/drawing/2014/main" id="{6FDFF921-3C5E-A34C-AFCE-BA4B363B865A}"/>
                    </a:ext>
                  </a:extLst>
                </p:cNvPr>
                <p:cNvSpPr/>
                <p:nvPr/>
              </p:nvSpPr>
              <p:spPr>
                <a:xfrm>
                  <a:off x="571500" y="3381699"/>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1" name="Rounded Rectangle 20">
                  <a:extLst>
                    <a:ext uri="{FF2B5EF4-FFF2-40B4-BE49-F238E27FC236}">
                      <a16:creationId xmlns:a16="http://schemas.microsoft.com/office/drawing/2014/main" id="{9AF732B2-8908-9545-81DE-B0EB1BB7C5C9}"/>
                    </a:ext>
                  </a:extLst>
                </p:cNvPr>
                <p:cNvSpPr/>
                <p:nvPr/>
              </p:nvSpPr>
              <p:spPr>
                <a:xfrm>
                  <a:off x="571500" y="435859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2" name="Rounded Rectangle 21">
                  <a:extLst>
                    <a:ext uri="{FF2B5EF4-FFF2-40B4-BE49-F238E27FC236}">
                      <a16:creationId xmlns:a16="http://schemas.microsoft.com/office/drawing/2014/main" id="{409CECF7-FB36-D043-A4E4-9D8578B937CF}"/>
                    </a:ext>
                  </a:extLst>
                </p:cNvPr>
                <p:cNvSpPr/>
                <p:nvPr/>
              </p:nvSpPr>
              <p:spPr>
                <a:xfrm>
                  <a:off x="571500" y="533548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9,999</a:t>
                  </a:r>
                </a:p>
              </p:txBody>
            </p:sp>
            <p:sp>
              <p:nvSpPr>
                <p:cNvPr id="23" name="Rounded Rectangle 22">
                  <a:extLst>
                    <a:ext uri="{FF2B5EF4-FFF2-40B4-BE49-F238E27FC236}">
                      <a16:creationId xmlns:a16="http://schemas.microsoft.com/office/drawing/2014/main" id="{53149FC2-F75C-C34E-BF18-4F9CE8BFE8D9}"/>
                    </a:ext>
                  </a:extLst>
                </p:cNvPr>
                <p:cNvSpPr/>
                <p:nvPr/>
              </p:nvSpPr>
              <p:spPr>
                <a:xfrm>
                  <a:off x="571500" y="3870145"/>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4" name="Rounded Rectangle 23">
                  <a:extLst>
                    <a:ext uri="{FF2B5EF4-FFF2-40B4-BE49-F238E27FC236}">
                      <a16:creationId xmlns:a16="http://schemas.microsoft.com/office/drawing/2014/main" id="{B67E152F-A643-8145-BDE2-4B6FA33B1A57}"/>
                    </a:ext>
                  </a:extLst>
                </p:cNvPr>
                <p:cNvSpPr/>
                <p:nvPr/>
              </p:nvSpPr>
              <p:spPr>
                <a:xfrm>
                  <a:off x="571500" y="484703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5" name="Rounded Rectangle 24">
                  <a:extLst>
                    <a:ext uri="{FF2B5EF4-FFF2-40B4-BE49-F238E27FC236}">
                      <a16:creationId xmlns:a16="http://schemas.microsoft.com/office/drawing/2014/main" id="{8476F2CC-F94B-AF47-A776-1E4E1391F956}"/>
                    </a:ext>
                  </a:extLst>
                </p:cNvPr>
                <p:cNvSpPr/>
                <p:nvPr/>
              </p:nvSpPr>
              <p:spPr>
                <a:xfrm>
                  <a:off x="571500" y="582393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10,000</a:t>
                  </a:r>
                </a:p>
              </p:txBody>
            </p:sp>
          </p:grpSp>
          <p:grpSp>
            <p:nvGrpSpPr>
              <p:cNvPr id="36" name="Group 35">
                <a:extLst>
                  <a:ext uri="{FF2B5EF4-FFF2-40B4-BE49-F238E27FC236}">
                    <a16:creationId xmlns:a16="http://schemas.microsoft.com/office/drawing/2014/main" id="{7A4DCEC7-C320-1547-A891-D6433E1ECD24}"/>
                  </a:ext>
                </a:extLst>
              </p:cNvPr>
              <p:cNvGrpSpPr/>
              <p:nvPr/>
            </p:nvGrpSpPr>
            <p:grpSpPr>
              <a:xfrm>
                <a:off x="2881727" y="3629066"/>
                <a:ext cx="1798186" cy="1854641"/>
                <a:chOff x="2883632" y="3629066"/>
                <a:chExt cx="1798186" cy="1854641"/>
              </a:xfrm>
            </p:grpSpPr>
            <p:sp>
              <p:nvSpPr>
                <p:cNvPr id="26" name="Rounded Rectangle 25">
                  <a:extLst>
                    <a:ext uri="{FF2B5EF4-FFF2-40B4-BE49-F238E27FC236}">
                      <a16:creationId xmlns:a16="http://schemas.microsoft.com/office/drawing/2014/main" id="{FF085AD2-55DF-A249-AE6E-46369FF91352}"/>
                    </a:ext>
                  </a:extLst>
                </p:cNvPr>
                <p:cNvSpPr/>
                <p:nvPr/>
              </p:nvSpPr>
              <p:spPr>
                <a:xfrm>
                  <a:off x="2884394" y="509733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a:t>
                  </a:r>
                </a:p>
              </p:txBody>
            </p:sp>
            <p:sp>
              <p:nvSpPr>
                <p:cNvPr id="27" name="Rounded Rectangle 26">
                  <a:extLst>
                    <a:ext uri="{FF2B5EF4-FFF2-40B4-BE49-F238E27FC236}">
                      <a16:creationId xmlns:a16="http://schemas.microsoft.com/office/drawing/2014/main" id="{A59CAF4D-BC03-7B42-AD0B-132406D73422}"/>
                    </a:ext>
                  </a:extLst>
                </p:cNvPr>
                <p:cNvSpPr/>
                <p:nvPr/>
              </p:nvSpPr>
              <p:spPr>
                <a:xfrm>
                  <a:off x="2884394" y="460889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8" name="Rounded Rectangle 27">
                  <a:extLst>
                    <a:ext uri="{FF2B5EF4-FFF2-40B4-BE49-F238E27FC236}">
                      <a16:creationId xmlns:a16="http://schemas.microsoft.com/office/drawing/2014/main" id="{2BADFA22-29DC-1441-B64C-38BD283C1AA7}"/>
                    </a:ext>
                  </a:extLst>
                </p:cNvPr>
                <p:cNvSpPr/>
                <p:nvPr/>
              </p:nvSpPr>
              <p:spPr>
                <a:xfrm>
                  <a:off x="2883632" y="412044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9" name="Rounded Rectangle 28">
                  <a:extLst>
                    <a:ext uri="{FF2B5EF4-FFF2-40B4-BE49-F238E27FC236}">
                      <a16:creationId xmlns:a16="http://schemas.microsoft.com/office/drawing/2014/main" id="{12C1BB74-30A5-094E-B3EB-EE07A22E4063}"/>
                    </a:ext>
                  </a:extLst>
                </p:cNvPr>
                <p:cNvSpPr/>
                <p:nvPr/>
              </p:nvSpPr>
              <p:spPr>
                <a:xfrm>
                  <a:off x="2883632" y="362906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grpSp>
            <p:nvGrpSpPr>
              <p:cNvPr id="40" name="Group 39">
                <a:extLst>
                  <a:ext uri="{FF2B5EF4-FFF2-40B4-BE49-F238E27FC236}">
                    <a16:creationId xmlns:a16="http://schemas.microsoft.com/office/drawing/2014/main" id="{B9AA5139-87BE-F842-BBEB-93099CAB3825}"/>
                  </a:ext>
                </a:extLst>
              </p:cNvPr>
              <p:cNvGrpSpPr/>
              <p:nvPr/>
            </p:nvGrpSpPr>
            <p:grpSpPr>
              <a:xfrm>
                <a:off x="7510182" y="1917794"/>
                <a:ext cx="1797424" cy="2340153"/>
                <a:chOff x="7510182" y="1917794"/>
                <a:chExt cx="1797424" cy="2340153"/>
              </a:xfrm>
            </p:grpSpPr>
            <p:sp>
              <p:nvSpPr>
                <p:cNvPr id="31" name="Rounded Rectangle 30">
                  <a:extLst>
                    <a:ext uri="{FF2B5EF4-FFF2-40B4-BE49-F238E27FC236}">
                      <a16:creationId xmlns:a16="http://schemas.microsoft.com/office/drawing/2014/main" id="{6EEDE5AE-65CE-4547-9D60-D631F4665648}"/>
                    </a:ext>
                  </a:extLst>
                </p:cNvPr>
                <p:cNvSpPr/>
                <p:nvPr/>
              </p:nvSpPr>
              <p:spPr>
                <a:xfrm>
                  <a:off x="7510182"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32" name="Rounded Rectangle 31">
                  <a:extLst>
                    <a:ext uri="{FF2B5EF4-FFF2-40B4-BE49-F238E27FC236}">
                      <a16:creationId xmlns:a16="http://schemas.microsoft.com/office/drawing/2014/main" id="{6DE51670-6C35-4644-8588-F37023DF69D5}"/>
                    </a:ext>
                  </a:extLst>
                </p:cNvPr>
                <p:cNvSpPr/>
                <p:nvPr/>
              </p:nvSpPr>
              <p:spPr>
                <a:xfrm>
                  <a:off x="7510182"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33" name="Rounded Rectangle 32">
                  <a:extLst>
                    <a:ext uri="{FF2B5EF4-FFF2-40B4-BE49-F238E27FC236}">
                      <a16:creationId xmlns:a16="http://schemas.microsoft.com/office/drawing/2014/main" id="{AB2B3550-5F72-C644-886F-7633393C3041}"/>
                    </a:ext>
                  </a:extLst>
                </p:cNvPr>
                <p:cNvSpPr/>
                <p:nvPr/>
              </p:nvSpPr>
              <p:spPr>
                <a:xfrm>
                  <a:off x="7510182"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1,999</a:t>
                  </a:r>
                </a:p>
              </p:txBody>
            </p:sp>
            <p:sp>
              <p:nvSpPr>
                <p:cNvPr id="34" name="Rounded Rectangle 33">
                  <a:extLst>
                    <a:ext uri="{FF2B5EF4-FFF2-40B4-BE49-F238E27FC236}">
                      <a16:creationId xmlns:a16="http://schemas.microsoft.com/office/drawing/2014/main" id="{743548E4-16DA-9E42-838F-201A541F6389}"/>
                    </a:ext>
                  </a:extLst>
                </p:cNvPr>
                <p:cNvSpPr/>
                <p:nvPr/>
              </p:nvSpPr>
              <p:spPr>
                <a:xfrm>
                  <a:off x="7510182"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35" name="Rounded Rectangle 34">
                  <a:extLst>
                    <a:ext uri="{FF2B5EF4-FFF2-40B4-BE49-F238E27FC236}">
                      <a16:creationId xmlns:a16="http://schemas.microsoft.com/office/drawing/2014/main" id="{1BE9F999-AD64-754C-B205-158D5B67CF5C}"/>
                    </a:ext>
                  </a:extLst>
                </p:cNvPr>
                <p:cNvSpPr/>
                <p:nvPr/>
              </p:nvSpPr>
              <p:spPr>
                <a:xfrm>
                  <a:off x="7510182"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2,000</a:t>
                  </a:r>
                </a:p>
              </p:txBody>
            </p:sp>
          </p:grpSp>
        </p:grpSp>
        <p:cxnSp>
          <p:nvCxnSpPr>
            <p:cNvPr id="42" name="Connector: Elbow 6">
              <a:extLst>
                <a:ext uri="{FF2B5EF4-FFF2-40B4-BE49-F238E27FC236}">
                  <a16:creationId xmlns:a16="http://schemas.microsoft.com/office/drawing/2014/main" id="{1B916D31-C093-FE4D-B9AF-9685DDB74ABD}"/>
                </a:ext>
              </a:extLst>
            </p:cNvPr>
            <p:cNvCxnSpPr>
              <a:cxnSpLocks/>
            </p:cNvCxnSpPr>
            <p:nvPr/>
          </p:nvCxnSpPr>
          <p:spPr>
            <a:xfrm rot="5400000" flipH="1" flipV="1">
              <a:off x="4271505" y="3640980"/>
              <a:ext cx="1340588" cy="282387"/>
            </a:xfrm>
            <a:prstGeom prst="bentConnector3">
              <a:avLst>
                <a:gd name="adj1" fmla="val 9995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C310B79-095C-8E47-82B2-B9F3F77FDE00}"/>
                </a:ext>
              </a:extLst>
            </p:cNvPr>
            <p:cNvCxnSpPr>
              <a:cxnSpLocks/>
            </p:cNvCxnSpPr>
            <p:nvPr/>
          </p:nvCxnSpPr>
          <p:spPr>
            <a:xfrm flipV="1">
              <a:off x="2443577" y="4551775"/>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6">
              <a:extLst>
                <a:ext uri="{FF2B5EF4-FFF2-40B4-BE49-F238E27FC236}">
                  <a16:creationId xmlns:a16="http://schemas.microsoft.com/office/drawing/2014/main" id="{E4A81EDD-6D66-A04C-AC35-45F6B226C6B7}"/>
                </a:ext>
              </a:extLst>
            </p:cNvPr>
            <p:cNvCxnSpPr>
              <a:cxnSpLocks/>
            </p:cNvCxnSpPr>
            <p:nvPr/>
          </p:nvCxnSpPr>
          <p:spPr>
            <a:xfrm rot="16200000" flipH="1">
              <a:off x="4518903" y="4964578"/>
              <a:ext cx="845789" cy="282388"/>
            </a:xfrm>
            <a:prstGeom prst="bentConnector3">
              <a:avLst>
                <a:gd name="adj1" fmla="val 100228"/>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5A30622-3AFC-2747-9027-FA66EBB473E2}"/>
                </a:ext>
              </a:extLst>
            </p:cNvPr>
            <p:cNvCxnSpPr>
              <a:cxnSpLocks/>
            </p:cNvCxnSpPr>
            <p:nvPr/>
          </p:nvCxnSpPr>
          <p:spPr>
            <a:xfrm flipV="1">
              <a:off x="4760049" y="6017113"/>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2731D6-E835-4C48-9942-E18606FD3EED}"/>
                </a:ext>
              </a:extLst>
            </p:cNvPr>
            <p:cNvCxnSpPr>
              <a:cxnSpLocks/>
            </p:cNvCxnSpPr>
            <p:nvPr/>
          </p:nvCxnSpPr>
          <p:spPr>
            <a:xfrm flipV="1">
              <a:off x="7069937" y="3086436"/>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
              <a:extLst>
                <a:ext uri="{FF2B5EF4-FFF2-40B4-BE49-F238E27FC236}">
                  <a16:creationId xmlns:a16="http://schemas.microsoft.com/office/drawing/2014/main" id="{436BBECE-6DD4-B141-90C8-405D93991E9D}"/>
                </a:ext>
              </a:extLst>
            </p:cNvPr>
            <p:cNvCxnSpPr>
              <a:cxnSpLocks/>
            </p:cNvCxnSpPr>
            <p:nvPr/>
          </p:nvCxnSpPr>
          <p:spPr>
            <a:xfrm rot="16200000" flipH="1">
              <a:off x="8640472" y="3875151"/>
              <a:ext cx="1886716" cy="329186"/>
            </a:xfrm>
            <a:prstGeom prst="bentConnector3">
              <a:avLst>
                <a:gd name="adj1" fmla="val 9989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
              <a:extLst>
                <a:ext uri="{FF2B5EF4-FFF2-40B4-BE49-F238E27FC236}">
                  <a16:creationId xmlns:a16="http://schemas.microsoft.com/office/drawing/2014/main" id="{FD9F8274-7789-674D-B0C5-5011C3126E82}"/>
                </a:ext>
              </a:extLst>
            </p:cNvPr>
            <p:cNvCxnSpPr>
              <a:cxnSpLocks/>
            </p:cNvCxnSpPr>
            <p:nvPr/>
          </p:nvCxnSpPr>
          <p:spPr>
            <a:xfrm flipV="1">
              <a:off x="7098098" y="5097338"/>
              <a:ext cx="2650325" cy="431330"/>
            </a:xfrm>
            <a:prstGeom prst="bentConnector3">
              <a:avLst>
                <a:gd name="adj1" fmla="val 87546"/>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108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EB8E814A3F7584EAE8FF0B3DB852A19" ma:contentTypeVersion="5" ma:contentTypeDescription="Create a new document." ma:contentTypeScope="" ma:versionID="82d39004c1a5eb62f266dce003d905c7">
  <xsd:schema xmlns:xsd="http://www.w3.org/2001/XMLSchema" xmlns:xs="http://www.w3.org/2001/XMLSchema" xmlns:p="http://schemas.microsoft.com/office/2006/metadata/properties" xmlns:ns2="02124634-a52d-4e0c-b527-846138045ca7" targetNamespace="http://schemas.microsoft.com/office/2006/metadata/properties" ma:root="true" ma:fieldsID="b8666da61ca3be934b4808c1b26c998f" ns2:_="">
    <xsd:import namespace="02124634-a52d-4e0c-b527-846138045ca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124634-a52d-4e0c-b527-846138045c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B6827F-648A-4891-9481-0598F848AD8D}">
  <ds:schemaRefs>
    <ds:schemaRef ds:uri="http://schemas.microsoft.com/sharepoint/v3/contenttype/forms"/>
  </ds:schemaRefs>
</ds:datastoreItem>
</file>

<file path=customXml/itemProps2.xml><?xml version="1.0" encoding="utf-8"?>
<ds:datastoreItem xmlns:ds="http://schemas.openxmlformats.org/officeDocument/2006/customXml" ds:itemID="{5C5D68DA-89DC-4A50-B122-C5517E1654D2}"/>
</file>

<file path=customXml/itemProps3.xml><?xml version="1.0" encoding="utf-8"?>
<ds:datastoreItem xmlns:ds="http://schemas.openxmlformats.org/officeDocument/2006/customXml" ds:itemID="{1F666DFB-A4FA-4B17-89E3-CF93DA0799CC}">
  <ds:schemaRefs>
    <ds:schemaRef ds:uri="0e6571b5-a9dc-43f8-85b9-4a38aed7e064"/>
    <ds:schemaRef ds:uri="ff020447-d8e2-4b37-8909-dabc166cc49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Theme1</Template>
  <TotalTime>1392</TotalTime>
  <Words>3699</Words>
  <Application>Microsoft Macintosh PowerPoint</Application>
  <PresentationFormat>Widescreen</PresentationFormat>
  <Paragraphs>409</Paragraphs>
  <Slides>35</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Microsoft Sans Serif</vt:lpstr>
      <vt:lpstr>System Font Regular</vt:lpstr>
      <vt:lpstr>Theme1</vt:lpstr>
      <vt:lpstr>PowerPoint Presentation</vt:lpstr>
      <vt:lpstr>Agenda</vt:lpstr>
      <vt:lpstr>PowerPoint Presentation</vt:lpstr>
      <vt:lpstr>Cloud is the Future of Infrastructure But not all Cloud Software is Equal</vt:lpstr>
      <vt:lpstr>Vantage Platform Consumption Analysis</vt:lpstr>
      <vt:lpstr>PowerPoint Presentation</vt:lpstr>
      <vt:lpstr>BigQuery Architecture Promises a LOT</vt:lpstr>
      <vt:lpstr>Structural Overview of BigQuery</vt:lpstr>
      <vt:lpstr>BigQuery Slots Allocation</vt:lpstr>
      <vt:lpstr>Placing Pressure on BigQuery</vt:lpstr>
      <vt:lpstr>PowerPoint Presentation</vt:lpstr>
      <vt:lpstr>Key System Metrics</vt:lpstr>
      <vt:lpstr>Key System Metrics</vt:lpstr>
      <vt:lpstr>PowerPoint Presentation</vt:lpstr>
      <vt:lpstr>PowerPoint Presentation</vt:lpstr>
      <vt:lpstr>Ingress and Egress Issues</vt:lpstr>
      <vt:lpstr>Daily Data Transfers</vt:lpstr>
      <vt:lpstr>PowerPoint Presentation</vt:lpstr>
      <vt:lpstr>Architectural Limitations for BigQuery</vt:lpstr>
      <vt:lpstr>Daily Queries Throughput</vt:lpstr>
      <vt:lpstr>JOIN Frequency</vt:lpstr>
      <vt:lpstr>Table Size &gt; 10GB</vt:lpstr>
      <vt:lpstr>Applications and Data Extracts</vt:lpstr>
      <vt:lpstr>PowerPoint Presentation</vt:lpstr>
      <vt:lpstr>Understanding Platform Limitations</vt:lpstr>
      <vt:lpstr>Number of Tables Having &gt; 1500 Insert/Update/Delete</vt:lpstr>
      <vt:lpstr>Databases with Most Frequent INSERTS/UPDATES/DELETES</vt:lpstr>
      <vt:lpstr>PowerPoint Presentation</vt:lpstr>
      <vt:lpstr>PowerPoint Presentation</vt:lpstr>
      <vt:lpstr>PowerPoint Presentation</vt:lpstr>
      <vt:lpstr>PowerPoint Presentation</vt:lpstr>
      <vt:lpstr>Vantage Success Through Value Delivery</vt:lpstr>
      <vt:lpstr>Teradata + Public Cloud = Lowest Risk, Fastest Time to Value </vt:lpstr>
      <vt:lpstr>Questions and Answers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Hilton, Stephen</cp:lastModifiedBy>
  <cp:revision>55</cp:revision>
  <dcterms:created xsi:type="dcterms:W3CDTF">2018-10-02T19:26:28Z</dcterms:created>
  <dcterms:modified xsi:type="dcterms:W3CDTF">2021-03-04T20:44:23Z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0x0101002EB8E814A3F7584EAE8FF0B3DB852A19</vt:lpwstr>
  </property>
</Properties>
</file>